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Raleway"/>
      <p:regular r:id="rId33"/>
      <p:bold r:id="rId34"/>
      <p:italic r:id="rId35"/>
      <p:boldItalic r:id="rId36"/>
    </p:embeddedFont>
    <p:embeddedFont>
      <p:font typeface="Roboto"/>
      <p:regular r:id="rId37"/>
      <p:bold r:id="rId38"/>
      <p:italic r:id="rId39"/>
      <p:boldItalic r:id="rId40"/>
    </p:embeddedFont>
    <p:embeddedFont>
      <p:font typeface="Lato"/>
      <p:regular r:id="rId41"/>
      <p:bold r:id="rId42"/>
      <p:italic r:id="rId43"/>
      <p:boldItalic r:id="rId44"/>
    </p:embeddedFont>
    <p:embeddedFont>
      <p:font typeface="Raleway Thin"/>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0B66E9-C41A-4827-90AF-48CC1C8C8105}">
  <a:tblStyle styleId="{240B66E9-C41A-4827-90AF-48CC1C8C810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4.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6.xml"/><Relationship Id="rId44" Type="http://schemas.openxmlformats.org/officeDocument/2006/relationships/font" Target="fonts/Lato-boldItalic.fntdata"/><Relationship Id="rId21" Type="http://schemas.openxmlformats.org/officeDocument/2006/relationships/slide" Target="slides/slide15.xml"/><Relationship Id="rId43" Type="http://schemas.openxmlformats.org/officeDocument/2006/relationships/font" Target="fonts/Lato-italic.fntdata"/><Relationship Id="rId24" Type="http://schemas.openxmlformats.org/officeDocument/2006/relationships/slide" Target="slides/slide18.xml"/><Relationship Id="rId46" Type="http://schemas.openxmlformats.org/officeDocument/2006/relationships/font" Target="fonts/RalewayThin-bold.fntdata"/><Relationship Id="rId23" Type="http://schemas.openxmlformats.org/officeDocument/2006/relationships/slide" Target="slides/slide17.xml"/><Relationship Id="rId45" Type="http://schemas.openxmlformats.org/officeDocument/2006/relationships/font" Target="fonts/RalewayThin-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RalewayThin-boldItalic.fntdata"/><Relationship Id="rId25" Type="http://schemas.openxmlformats.org/officeDocument/2006/relationships/slide" Target="slides/slide19.xml"/><Relationship Id="rId47" Type="http://schemas.openxmlformats.org/officeDocument/2006/relationships/font" Target="fonts/RalewayThin-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leway-italic.fntdata"/><Relationship Id="rId12" Type="http://schemas.openxmlformats.org/officeDocument/2006/relationships/slide" Target="slides/slide6.xml"/><Relationship Id="rId34" Type="http://schemas.openxmlformats.org/officeDocument/2006/relationships/font" Target="fonts/Raleway-bold.fntdata"/><Relationship Id="rId15" Type="http://schemas.openxmlformats.org/officeDocument/2006/relationships/slide" Target="slides/slide9.xml"/><Relationship Id="rId37" Type="http://schemas.openxmlformats.org/officeDocument/2006/relationships/font" Target="fonts/Roboto-regular.fntdata"/><Relationship Id="rId14" Type="http://schemas.openxmlformats.org/officeDocument/2006/relationships/slide" Target="slides/slide8.xml"/><Relationship Id="rId36" Type="http://schemas.openxmlformats.org/officeDocument/2006/relationships/font" Target="fonts/Raleway-boldItalic.fntdata"/><Relationship Id="rId17" Type="http://schemas.openxmlformats.org/officeDocument/2006/relationships/slide" Target="slides/slide11.xml"/><Relationship Id="rId39" Type="http://schemas.openxmlformats.org/officeDocument/2006/relationships/font" Target="fonts/Roboto-italic.fntdata"/><Relationship Id="rId16" Type="http://schemas.openxmlformats.org/officeDocument/2006/relationships/slide" Target="slides/slide10.xml"/><Relationship Id="rId38" Type="http://schemas.openxmlformats.org/officeDocument/2006/relationships/font" Target="fonts/Robo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36.gif>
</file>

<file path=ppt/media/image37.gif>
</file>

<file path=ppt/media/image38.gif>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gif>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XML"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64c3a11d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64c3a11d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64c3a11d7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64c3a11d7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operators applicable during the expansion process are subdivided into three main categories: </a:t>
            </a:r>
            <a:endParaRPr/>
          </a:p>
          <a:p>
            <a:pPr indent="0" lvl="0" marL="0" rtl="0" algn="l">
              <a:spcBef>
                <a:spcPts val="0"/>
              </a:spcBef>
              <a:spcAft>
                <a:spcPts val="0"/>
              </a:spcAft>
              <a:buNone/>
            </a:pPr>
            <a:r>
              <a:rPr lang="en"/>
              <a:t>(1) grouping operators, that don’t actually modify any shape, but only re-label sets of shapes by manipulating their group and shape ids</a:t>
            </a:r>
            <a:endParaRPr/>
          </a:p>
          <a:p>
            <a:pPr indent="0" lvl="0" marL="0" rtl="0" algn="l">
              <a:spcBef>
                <a:spcPts val="0"/>
              </a:spcBef>
              <a:spcAft>
                <a:spcPts val="0"/>
              </a:spcAft>
              <a:buNone/>
            </a:pPr>
            <a:r>
              <a:rPr lang="en"/>
              <a:t>(2) geometric operators, that subdivide shape groups by splitting, outlining and placing objects </a:t>
            </a:r>
            <a:r>
              <a:rPr lang="en"/>
              <a:t>i</a:t>
            </a:r>
            <a:r>
              <a:rPr lang="en"/>
              <a:t>n them</a:t>
            </a:r>
            <a:endParaRPr/>
          </a:p>
          <a:p>
            <a:pPr indent="0" lvl="0" marL="0" rtl="0" algn="l">
              <a:spcBef>
                <a:spcPts val="0"/>
              </a:spcBef>
              <a:spcAft>
                <a:spcPts val="0"/>
              </a:spcAft>
              <a:buNone/>
            </a:pPr>
            <a:r>
              <a:rPr lang="en"/>
              <a:t>(3) decorative operators that simply modify the final appearance of a shape </a:t>
            </a:r>
            <a:endParaRPr/>
          </a:p>
          <a:p>
            <a:pPr indent="-317500" lvl="0" marL="457200" rtl="0" algn="l">
              <a:spcBef>
                <a:spcPts val="0"/>
              </a:spcBef>
              <a:spcAft>
                <a:spcPts val="0"/>
              </a:spcAft>
              <a:buSzPts val="1400"/>
              <a:buChar char="-"/>
            </a:pPr>
            <a:r>
              <a:rPr b="1" lang="en"/>
              <a:t>Filling</a:t>
            </a:r>
            <a:r>
              <a:rPr lang="en"/>
              <a:t> that sets the background color of a shape and </a:t>
            </a:r>
            <a:endParaRPr/>
          </a:p>
          <a:p>
            <a:pPr indent="-317500" lvl="0" marL="457200" rtl="0" algn="l">
              <a:spcBef>
                <a:spcPts val="0"/>
              </a:spcBef>
              <a:spcAft>
                <a:spcPts val="0"/>
              </a:spcAft>
              <a:buSzPts val="1400"/>
              <a:buChar char="-"/>
            </a:pPr>
            <a:r>
              <a:rPr b="1" lang="en"/>
              <a:t>Stippling</a:t>
            </a:r>
            <a:r>
              <a:rPr lang="en"/>
              <a:t> that stipples the shape with geometrical details like dots, dashes, curves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t>
            </a:r>
            <a:r>
              <a:rPr lang="en"/>
              <a:t>hese mathematical hieroglyphs represent the operations that can be performed on the shapes!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ac3881c36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ac3881c36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9988"/>
              </a:buClr>
              <a:buSzPts val="1100"/>
              <a:buFont typeface="Arial"/>
              <a:buNone/>
            </a:pPr>
            <a:r>
              <a:rPr lang="en">
                <a:solidFill>
                  <a:schemeClr val="dk1"/>
                </a:solidFill>
              </a:rPr>
              <a:t>In this piece of work, we start out with an input shape, subdivide it into multiple other shapes, assign these smaller shapes into groups.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Regroup rearranges the shapes of a selected group into multiple newly created groups, assigning them accordingly to the operator parameter 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 = S mod K</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Ungroup operator that takes all shapes and assigns a new group id to each one of them!</a:t>
            </a:r>
            <a:endParaRPr>
              <a:solidFill>
                <a:schemeClr val="dk1"/>
              </a:solidFill>
            </a:endParaRPr>
          </a:p>
          <a:p>
            <a:pPr indent="0" lvl="0" marL="0" rtl="0" algn="l">
              <a:spcBef>
                <a:spcPts val="0"/>
              </a:spcBef>
              <a:spcAft>
                <a:spcPts val="0"/>
              </a:spcAft>
              <a:buClr>
                <a:srgbClr val="1A9988"/>
              </a:buClr>
              <a:buSzPts val="1100"/>
              <a:buFont typeface="Arial"/>
              <a:buNone/>
            </a:pPr>
            <a:r>
              <a:t/>
            </a:r>
            <a:endParaRPr>
              <a:solidFill>
                <a:schemeClr val="dk1"/>
              </a:solidFill>
            </a:endParaRPr>
          </a:p>
          <a:p>
            <a:pPr indent="0" lvl="0" marL="0" rtl="0" algn="l">
              <a:spcBef>
                <a:spcPts val="0"/>
              </a:spcBef>
              <a:spcAft>
                <a:spcPts val="0"/>
              </a:spcAft>
              <a:buClr>
                <a:srgbClr val="1A9988"/>
              </a:buClr>
              <a:buSzPts val="1100"/>
              <a:buFont typeface="Arial"/>
              <a:buNone/>
            </a:pPr>
            <a:r>
              <a:rPr lang="en">
                <a:solidFill>
                  <a:schemeClr val="dk1"/>
                </a:solidFill>
              </a:rPr>
              <a:t>And the final tangle is obtained by choosing patterns and assigning them to all of these groups.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ab426f369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ab426f369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regular split operator takes as parameters an arbitrary curve c, a list of offsets o and a flag x. Then, it subdivides</a:t>
            </a:r>
            <a:endParaRPr/>
          </a:p>
          <a:p>
            <a:pPr indent="0" lvl="0" marL="0" rtl="0" algn="l">
              <a:spcBef>
                <a:spcPts val="0"/>
              </a:spcBef>
              <a:spcAft>
                <a:spcPts val="0"/>
              </a:spcAft>
              <a:buNone/>
            </a:pPr>
            <a:r>
              <a:rPr lang="en"/>
              <a:t>every shape S in S with boolean operations, placing copies of c along the shape orientation 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parameter x decides if the split is dual or not: in a dual split, the splitting process is</a:t>
            </a:r>
            <a:endParaRPr/>
          </a:p>
          <a:p>
            <a:pPr indent="0" lvl="0" marL="0" rtl="0" algn="l">
              <a:spcBef>
                <a:spcPts val="0"/>
              </a:spcBef>
              <a:spcAft>
                <a:spcPts val="0"/>
              </a:spcAft>
              <a:buNone/>
            </a:pPr>
            <a:r>
              <a:rPr lang="en"/>
              <a:t>done an additional time!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b426f369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ab426f3698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parameter type defines what kind of split the operator will perform on the matching shapes, while o is the split</a:t>
            </a:r>
            <a:endParaRPr/>
          </a:p>
          <a:p>
            <a:pPr indent="0" lvl="0" marL="0" rtl="0" algn="l">
              <a:spcBef>
                <a:spcPts val="0"/>
              </a:spcBef>
              <a:spcAft>
                <a:spcPts val="0"/>
              </a:spcAft>
              <a:buNone/>
            </a:pPr>
            <a:r>
              <a:rPr lang="en"/>
              <a:t>o</a:t>
            </a:r>
            <a:r>
              <a:rPr lang="en"/>
              <a:t>ffset. Circular split!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b426f369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ab426f369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outline operator splits every shape in S accordingly to their geometric outline, shrinking the shape borders by a fixed distance 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ab426f369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ab426f369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The placement operator distributes an arbitrary shape S in all shapes S!</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ab426f369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ab426f369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gui that assigns the initial tages to an svg outline shape. The tagged areas take unique colours and hence makes it easy for the user to identify </a:t>
            </a:r>
            <a:r>
              <a:rPr lang="en"/>
              <a:t>what</a:t>
            </a:r>
            <a:r>
              <a:rPr lang="en"/>
              <a:t> has been tagged!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ab426f369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ab426f36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Tangles are drawn completely free-handed. To simulate the organic feel of our generated tangles, we apply a perturbation for all subdivided shapes. Since we are dealing with adjacent close polylines, meaningful intersection points and shape adjacencies might be invalidated if perturbation is done improperly.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ac3881c36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ac3881c36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oherent noise function that is applied to all shapes with the same group id, by applying a perturbation based on Perlin noise, seeded by the group id. Thus, each point in the shape polyline is perturbed by an amount dependent on the noise function, defined by its amplitude and frequency, that at the moment are designed as constants in our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Involves three steps: </a:t>
            </a:r>
            <a:endParaRPr>
              <a:solidFill>
                <a:schemeClr val="dk1"/>
              </a:solidFill>
            </a:endParaRPr>
          </a:p>
          <a:p>
            <a:pPr indent="-317500" lvl="0" marL="457200" rtl="0" algn="l">
              <a:spcBef>
                <a:spcPts val="0"/>
              </a:spcBef>
              <a:spcAft>
                <a:spcPts val="0"/>
              </a:spcAft>
              <a:buSzPts val="1400"/>
              <a:buAutoNum type="arabicParenR"/>
            </a:pPr>
            <a:r>
              <a:rPr lang="en">
                <a:solidFill>
                  <a:schemeClr val="dk1"/>
                </a:solidFill>
              </a:rPr>
              <a:t>Defining a grid of random gradient vectors</a:t>
            </a:r>
            <a:endParaRPr>
              <a:solidFill>
                <a:schemeClr val="dk1"/>
              </a:solidFill>
            </a:endParaRPr>
          </a:p>
          <a:p>
            <a:pPr indent="0" lvl="0" marL="0" rtl="0" algn="l">
              <a:spcBef>
                <a:spcPts val="0"/>
              </a:spcBef>
              <a:spcAft>
                <a:spcPts val="0"/>
              </a:spcAft>
              <a:buNone/>
            </a:pPr>
            <a:r>
              <a:rPr lang="en">
                <a:solidFill>
                  <a:schemeClr val="dk1"/>
                </a:solidFill>
              </a:rPr>
              <a:t>A </a:t>
            </a:r>
            <a:r>
              <a:rPr i="1" lang="en">
                <a:solidFill>
                  <a:schemeClr val="dk1"/>
                </a:solidFill>
              </a:rPr>
              <a:t>2</a:t>
            </a:r>
            <a:r>
              <a:rPr lang="en">
                <a:solidFill>
                  <a:schemeClr val="dk1"/>
                </a:solidFill>
              </a:rPr>
              <a:t>-dimensional grid where each grid intersection has associated with it a fixed random </a:t>
            </a:r>
            <a:r>
              <a:rPr i="1" lang="en">
                <a:solidFill>
                  <a:schemeClr val="dk1"/>
                </a:solidFill>
              </a:rPr>
              <a:t>2</a:t>
            </a:r>
            <a:r>
              <a:rPr lang="en">
                <a:solidFill>
                  <a:schemeClr val="dk1"/>
                </a:solidFill>
              </a:rPr>
              <a:t>-dimensional unit-length gradient vector is created.</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SzPts val="1400"/>
              <a:buAutoNum type="arabicParenR"/>
            </a:pPr>
            <a:r>
              <a:rPr lang="en">
                <a:solidFill>
                  <a:schemeClr val="dk1"/>
                </a:solidFill>
              </a:rPr>
              <a:t>Computing the dot product between the gradient vectors and their offsets</a:t>
            </a:r>
            <a:endParaRPr>
              <a:solidFill>
                <a:schemeClr val="dk1"/>
              </a:solidFill>
            </a:endParaRPr>
          </a:p>
          <a:p>
            <a:pPr indent="0" lvl="0" marL="0" rtl="0" algn="l">
              <a:spcBef>
                <a:spcPts val="0"/>
              </a:spcBef>
              <a:spcAft>
                <a:spcPts val="0"/>
              </a:spcAft>
              <a:buNone/>
            </a:pPr>
            <a:r>
              <a:rPr lang="en">
                <a:solidFill>
                  <a:schemeClr val="dk1"/>
                </a:solidFill>
              </a:rPr>
              <a:t>For each corner, an offset vector is calculated, being the displacement vector from the candidate point to that corner.</a:t>
            </a:r>
            <a:endParaRPr>
              <a:solidFill>
                <a:schemeClr val="dk1"/>
              </a:solidFill>
            </a:endParaRPr>
          </a:p>
          <a:p>
            <a:pPr indent="0" lvl="0" marL="0" rtl="0" algn="l">
              <a:spcBef>
                <a:spcPts val="0"/>
              </a:spcBef>
              <a:spcAft>
                <a:spcPts val="0"/>
              </a:spcAft>
              <a:buNone/>
            </a:pPr>
            <a:r>
              <a:rPr lang="en">
                <a:solidFill>
                  <a:schemeClr val="dk1"/>
                </a:solidFill>
              </a:rPr>
              <a:t>For each corner, we take the dot product between its gradient vector and the offset vector to the candidate point. </a:t>
            </a:r>
            <a:endParaRPr>
              <a:solidFill>
                <a:schemeClr val="dk1"/>
              </a:solidFill>
            </a:endParaRPr>
          </a:p>
          <a:p>
            <a:pPr indent="0" lvl="0" marL="0" rtl="0" algn="l">
              <a:spcBef>
                <a:spcPts val="0"/>
              </a:spcBef>
              <a:spcAft>
                <a:spcPts val="0"/>
              </a:spcAft>
              <a:buNone/>
            </a:pPr>
            <a:r>
              <a:rPr lang="en">
                <a:solidFill>
                  <a:schemeClr val="dk1"/>
                </a:solidFill>
              </a:rPr>
              <a:t>The computation of 4 offset vectors and dot products happens.</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SzPts val="1400"/>
              <a:buAutoNum type="arabicParenR"/>
            </a:pPr>
            <a:r>
              <a:rPr lang="en">
                <a:solidFill>
                  <a:schemeClr val="dk1"/>
                </a:solidFill>
              </a:rPr>
              <a:t>Interpolation between these values.</a:t>
            </a:r>
            <a:endParaRPr>
              <a:solidFill>
                <a:schemeClr val="dk1"/>
              </a:solidFill>
            </a:endParaRPr>
          </a:p>
          <a:p>
            <a:pPr indent="0" lvl="0" marL="0" rtl="0" algn="l">
              <a:spcBef>
                <a:spcPts val="0"/>
              </a:spcBef>
              <a:spcAft>
                <a:spcPts val="0"/>
              </a:spcAft>
              <a:buNone/>
            </a:pPr>
            <a:r>
              <a:rPr lang="en">
                <a:solidFill>
                  <a:schemeClr val="dk1"/>
                </a:solidFill>
              </a:rPr>
              <a:t>An example of a function that interpolates between value a0 at grid node 0 and value a1 at grid node 1 is shown here.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80f495ae4e_0_1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80f495ae4e_0_1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b426f369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b426f36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a64c3a11d7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a64c3a11d7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A9988"/>
                </a:solidFill>
              </a:rPr>
              <a:t>The paper yields a very expressive, powerful, tool that anyone can use to create beautiful tangle patterns. </a:t>
            </a:r>
            <a:endParaRPr>
              <a:solidFill>
                <a:srgbClr val="1A9988"/>
              </a:solidFill>
            </a:endParaRPr>
          </a:p>
          <a:p>
            <a:pPr indent="0" lvl="0" marL="0" rtl="0" algn="l">
              <a:spcBef>
                <a:spcPts val="0"/>
              </a:spcBef>
              <a:spcAft>
                <a:spcPts val="0"/>
              </a:spcAft>
              <a:buClr>
                <a:schemeClr val="dk1"/>
              </a:buClr>
              <a:buSzPts val="1100"/>
              <a:buFont typeface="Arial"/>
              <a:buNone/>
            </a:pPr>
            <a:r>
              <a:rPr lang="en">
                <a:solidFill>
                  <a:srgbClr val="1A9988"/>
                </a:solidFill>
              </a:rPr>
              <a:t>All of this comes through the power of grammars!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b426f3698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b426f3698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a64c3a11d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a64c3a11d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a64c3a11d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a64c3a11d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feature allows the artist to see exactly in which step a particular part of the tangle was created and exactly how it was created!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a64c3a11d7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a64c3a11d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ab426f3698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ab426f3698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9988"/>
              </a:buClr>
              <a:buSzPts val="1100"/>
              <a:buFont typeface="Arial"/>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ab426f369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ab426f369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64c3a11d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a64c3a11d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tangle pattern is a </a:t>
            </a:r>
            <a:r>
              <a:rPr lang="en"/>
              <a:t>interwoven</a:t>
            </a:r>
            <a:r>
              <a:rPr lang="en"/>
              <a:t> tapestry of basic stroke patterns, like dots, straight lines, simple curves and shapes. If we look at some of these works, we see that many of them are highly structured and this sparks the idea that maybe, we could automatically create such beautiful structures with a computer!</a:t>
            </a:r>
            <a:r>
              <a:rPr lang="en"/>
              <a:t>Their complexity comes from the repetition of those strokes, to form </a:t>
            </a:r>
            <a:r>
              <a:rPr lang="en"/>
              <a:t>structured</a:t>
            </a:r>
            <a:r>
              <a:rPr lang="en"/>
              <a:t> patterns drawn recursively at different scales.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rgbClr val="1A9988"/>
              </a:buClr>
              <a:buSzPts val="1100"/>
              <a:buFont typeface="Arial"/>
              <a:buNone/>
            </a:pPr>
            <a:r>
              <a:rPr lang="en">
                <a:solidFill>
                  <a:schemeClr val="dk1"/>
                </a:solidFill>
              </a:rPr>
              <a:t> This paper is about simplifying this process by bringing in grammars.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64c3a11d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a64c3a11d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this method is threefold.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One it brings mathematical simplicity to the process,</a:t>
            </a:r>
            <a:endParaRPr/>
          </a:p>
          <a:p>
            <a:pPr indent="0" lvl="0" marL="0" rtl="0" algn="l">
              <a:spcBef>
                <a:spcPts val="0"/>
              </a:spcBef>
              <a:spcAft>
                <a:spcPts val="0"/>
              </a:spcAft>
              <a:buNone/>
            </a:pPr>
            <a:r>
              <a:rPr lang="en"/>
              <a:t>Two it is much more efficient that actually waiting for an artist to spend hours and days to create work like this</a:t>
            </a:r>
            <a:endParaRPr/>
          </a:p>
          <a:p>
            <a:pPr indent="0" lvl="0" marL="0" rtl="0" algn="l">
              <a:spcBef>
                <a:spcPts val="0"/>
              </a:spcBef>
              <a:spcAft>
                <a:spcPts val="0"/>
              </a:spcAft>
              <a:buNone/>
            </a:pPr>
            <a:r>
              <a:rPr lang="en"/>
              <a:t>Third </a:t>
            </a:r>
            <a:r>
              <a:rPr lang="en"/>
              <a:t>it's</a:t>
            </a:r>
            <a:r>
              <a:rPr lang="en"/>
              <a:t> </a:t>
            </a:r>
            <a:r>
              <a:rPr lang="en"/>
              <a:t>usable</a:t>
            </a:r>
            <a:r>
              <a:rPr lang="en"/>
              <a:t> by every person irrespective of how good or bad they are at art!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64c3a11d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64c3a11d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Known by many names such as tangles/ zentangles/ madalas.</a:t>
            </a:r>
            <a:endParaRPr/>
          </a:p>
          <a:p>
            <a:pPr indent="0" lvl="0" marL="0" rtl="0" algn="l">
              <a:spcBef>
                <a:spcPts val="0"/>
              </a:spcBef>
              <a:spcAft>
                <a:spcPts val="0"/>
              </a:spcAft>
              <a:buNone/>
            </a:pPr>
            <a:r>
              <a:rPr lang="en"/>
              <a:t>The aim now is to generate them using group grammars that perform operations on polygons. And now we’ll slowly define all the words used in that sentence.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64c3a11d7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64c3a11d7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For the purpose of this paper every geometric shape  is arbitrary 2D polygon where their boundaries are represented as highly-tessellated closed curves.</a:t>
            </a:r>
            <a:r>
              <a:rPr lang="en"/>
              <a:t> This just means that the smallest primitive is always a straight line. Even a curve is created by joining many of these small line together.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Each shape is represented as a tuple &lt;t, g, s&gt; where t is the shape tag, g is the group id and s is the shape id. Its additional attributes Θ, the list of curves describing the boundary of the polygon, and a unit vector d, that defines the orientation of the shape are used for drawing the SVG.</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ac3881c36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ac3881c36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SVG images and their related behaviors are defined in</a:t>
            </a:r>
            <a:r>
              <a:rPr lang="en">
                <a:solidFill>
                  <a:schemeClr val="dk1"/>
                </a:solidFill>
                <a:uFill>
                  <a:noFill/>
                </a:uFill>
                <a:hlinkClick r:id="rId2">
                  <a:extLst>
                    <a:ext uri="{A12FA001-AC4F-418D-AE19-62706E023703}">
                      <ahyp:hlinkClr val="tx"/>
                    </a:ext>
                  </a:extLst>
                </a:hlinkClick>
              </a:rPr>
              <a:t> </a:t>
            </a:r>
            <a:r>
              <a:rPr lang="en">
                <a:solidFill>
                  <a:schemeClr val="dk1"/>
                </a:solidFill>
              </a:rPr>
              <a:t>XML text files, which means they can be searched, indexed and scripted. And hence they can created and edited with any text editor or with drawing software.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Two key concepts used in SVGs are:</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Quadratic Bézier curve, where A and C are the start and end points, B is the control point!</a:t>
            </a:r>
            <a:endParaRPr>
              <a:solidFill>
                <a:schemeClr val="dk1"/>
              </a:solidFill>
            </a:endParaRPr>
          </a:p>
          <a:p>
            <a:pPr indent="0" lvl="0" marL="457200" rtl="0" algn="l">
              <a:spcBef>
                <a:spcPts val="0"/>
              </a:spcBef>
              <a:spcAft>
                <a:spcPts val="0"/>
              </a:spcAft>
              <a:buNone/>
            </a:pPr>
            <a:r>
              <a:rPr lang="en">
                <a:solidFill>
                  <a:srgbClr val="1A9988"/>
                </a:solidFill>
              </a:rPr>
              <a:t>&lt;polyline&gt; element</a:t>
            </a:r>
            <a:r>
              <a:rPr lang="en">
                <a:solidFill>
                  <a:schemeClr val="dk1"/>
                </a:solidFill>
              </a:rPr>
              <a:t> can be used to create lines, curves, arcs, and more using straight lines. Just like in HTML the </a:t>
            </a:r>
            <a:endParaRPr>
              <a:solidFill>
                <a:schemeClr val="dk1"/>
              </a:solidFill>
            </a:endParaRPr>
          </a:p>
          <a:p>
            <a:pPr indent="0" lvl="0" marL="457200" rtl="0" algn="l">
              <a:spcBef>
                <a:spcPts val="0"/>
              </a:spcBef>
              <a:spcAft>
                <a:spcPts val="0"/>
              </a:spcAft>
              <a:buNone/>
            </a:pPr>
            <a:r>
              <a:rPr lang="en">
                <a:solidFill>
                  <a:srgbClr val="1A9988"/>
                </a:solidFill>
              </a:rPr>
              <a:t>&lt;id&gt; property in XML is used to set the tags to a path enclosing an area.</a:t>
            </a:r>
            <a:r>
              <a:rPr lang="en">
                <a:solidFill>
                  <a:schemeClr val="dk1"/>
                </a:solidFill>
              </a:rPr>
              <a:t> </a:t>
            </a:r>
            <a:endParaRPr>
              <a:solidFill>
                <a:schemeClr val="dk1"/>
              </a:solidFill>
            </a:endParaRPr>
          </a:p>
          <a:p>
            <a:pPr indent="0" lvl="0" marL="45720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Intersections of paths. This was most used in the perturbation of the shapes where a grid of intersections was used to add noise to the image.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a64c3a11d7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a64c3a11d7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Grammars are a set of rules that tell us how to build up a structure, such as a sentence properly from small elements, like nouns, adjectives, pronouns, and so on. Grammars have set up rules that enforce that every mathematical expression satisfies a number of desirable constraints.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Grammar are a way to mathematically simplify the most complex structures existing. For instance, a shape grammar for buildings can describe rules like a wall can contain several windows, below a window goes a window sill, one wall may have at most two doors attached, and so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group grammars, a production </a:t>
            </a:r>
            <a:r>
              <a:rPr b="1" lang="en"/>
              <a:t>R</a:t>
            </a:r>
            <a:r>
              <a:rPr lang="en"/>
              <a:t> is expressed in the following form where</a:t>
            </a:r>
            <a:r>
              <a:rPr b="1" lang="en"/>
              <a:t> O</a:t>
            </a:r>
            <a:r>
              <a:rPr lang="en"/>
              <a:t> is the tangle operator that will be used when the rule is applied, </a:t>
            </a:r>
            <a:r>
              <a:rPr b="1" lang="en"/>
              <a:t>{p</a:t>
            </a:r>
            <a:r>
              <a:rPr b="1" baseline="-25000" lang="en"/>
              <a:t>o </a:t>
            </a:r>
            <a:r>
              <a:rPr b="1" lang="en"/>
              <a:t>} </a:t>
            </a:r>
            <a:r>
              <a:rPr lang="en"/>
              <a:t>the operator parameters, </a:t>
            </a:r>
            <a:r>
              <a:rPr b="1" lang="en"/>
              <a:t>t</a:t>
            </a:r>
            <a:r>
              <a:rPr b="1" baseline="-25000" lang="en"/>
              <a:t>m</a:t>
            </a:r>
            <a:r>
              <a:rPr lang="en"/>
              <a:t> is the tag that will be used to select the matching shapes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ac3881c36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ac3881c36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is how the grammar is </a:t>
            </a:r>
            <a:r>
              <a:rPr lang="en"/>
              <a:t>represented</a:t>
            </a:r>
            <a:r>
              <a:rPr lang="en"/>
              <a:t> in the code, as a JSON</a:t>
            </a:r>
            <a:endParaRPr/>
          </a:p>
          <a:p>
            <a:pPr indent="0" lvl="0" marL="0" rtl="0" algn="l">
              <a:spcBef>
                <a:spcPts val="0"/>
              </a:spcBef>
              <a:spcAft>
                <a:spcPts val="0"/>
              </a:spcAft>
              <a:buClr>
                <a:schemeClr val="dk1"/>
              </a:buClr>
              <a:buSzPts val="1100"/>
              <a:buFont typeface="Arial"/>
              <a:buNone/>
            </a:pPr>
            <a:r>
              <a:rPr lang="en"/>
              <a:t>We can see a few things, rule_1 is to initialize the tags in a square, this is done using a GUI later so we can skip this for now.</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a:t>
            </a:r>
            <a:r>
              <a:rPr lang="en"/>
              <a:t>ule_2  is </a:t>
            </a:r>
            <a:r>
              <a:rPr lang="en"/>
              <a:t>splitting</a:t>
            </a:r>
            <a:r>
              <a:rPr lang="en"/>
              <a:t> the square in one iteration</a:t>
            </a:r>
            <a:endParaRPr/>
          </a:p>
          <a:p>
            <a:pPr indent="0" lvl="0" marL="0" rtl="0" algn="l">
              <a:spcBef>
                <a:spcPts val="0"/>
              </a:spcBef>
              <a:spcAft>
                <a:spcPts val="0"/>
              </a:spcAft>
              <a:buClr>
                <a:schemeClr val="dk1"/>
              </a:buClr>
              <a:buSzPts val="1100"/>
              <a:buFont typeface="Arial"/>
              <a:buNone/>
            </a:pPr>
            <a:r>
              <a:rPr lang="en"/>
              <a:t>This creates shapes which are tagged as </a:t>
            </a:r>
            <a:r>
              <a:rPr lang="en"/>
              <a:t>triangles</a:t>
            </a:r>
            <a:r>
              <a:rPr lang="en"/>
              <a:t> </a:t>
            </a:r>
            <a:endParaRPr/>
          </a:p>
          <a:p>
            <a:pPr indent="0" lvl="0" marL="0" rtl="0" algn="l">
              <a:spcBef>
                <a:spcPts val="0"/>
              </a:spcBef>
              <a:spcAft>
                <a:spcPts val="0"/>
              </a:spcAft>
              <a:buClr>
                <a:schemeClr val="dk1"/>
              </a:buClr>
              <a:buSzPts val="1100"/>
              <a:buFont typeface="Arial"/>
              <a:buNone/>
            </a:pPr>
            <a:r>
              <a:rPr lang="en"/>
              <a:t>The operator as mentions is ofcourse the split operator and it takes three parameters in this manner.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hyperlink" Target="https://github.com/Digital-Image-Processing-IIITH/project-lab-team" TargetMode="External"/></Relationships>
</file>

<file path=ppt/slides/_rels/slide10.xml.rels><?xml version="1.0" encoding="UTF-8" standalone="yes"?><Relationships xmlns="http://schemas.openxmlformats.org/package/2006/relationships"><Relationship Id="rId11" Type="http://schemas.openxmlformats.org/officeDocument/2006/relationships/image" Target="../media/image29.png"/><Relationship Id="rId10" Type="http://schemas.openxmlformats.org/officeDocument/2006/relationships/image" Target="../media/image20.png"/><Relationship Id="rId12" Type="http://schemas.openxmlformats.org/officeDocument/2006/relationships/image" Target="../media/image27.png"/><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24.png"/><Relationship Id="rId9" Type="http://schemas.openxmlformats.org/officeDocument/2006/relationships/image" Target="../media/image19.png"/><Relationship Id="rId5" Type="http://schemas.openxmlformats.org/officeDocument/2006/relationships/image" Target="../media/image26.png"/><Relationship Id="rId6" Type="http://schemas.openxmlformats.org/officeDocument/2006/relationships/image" Target="../media/image23.png"/><Relationship Id="rId7" Type="http://schemas.openxmlformats.org/officeDocument/2006/relationships/image" Target="../media/image18.png"/><Relationship Id="rId8"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24.png"/><Relationship Id="rId5" Type="http://schemas.openxmlformats.org/officeDocument/2006/relationships/image" Target="../media/image31.png"/><Relationship Id="rId6" Type="http://schemas.openxmlformats.org/officeDocument/2006/relationships/image" Target="../media/image33.png"/><Relationship Id="rId7" Type="http://schemas.openxmlformats.org/officeDocument/2006/relationships/image" Target="../media/image30.png"/><Relationship Id="rId8"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35.gif"/><Relationship Id="rId5" Type="http://schemas.openxmlformats.org/officeDocument/2006/relationships/image" Target="../media/image38.gif"/><Relationship Id="rId6" Type="http://schemas.openxmlformats.org/officeDocument/2006/relationships/image" Target="../media/image42.png"/><Relationship Id="rId7" Type="http://schemas.openxmlformats.org/officeDocument/2006/relationships/image" Target="../media/image6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37.gif"/><Relationship Id="rId5" Type="http://schemas.openxmlformats.org/officeDocument/2006/relationships/image" Target="../media/image6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36.gif"/><Relationship Id="rId5" Type="http://schemas.openxmlformats.org/officeDocument/2006/relationships/image" Target="../media/image5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39.gif"/><Relationship Id="rId5" Type="http://schemas.openxmlformats.org/officeDocument/2006/relationships/image" Target="../media/image59.png"/><Relationship Id="rId6" Type="http://schemas.openxmlformats.org/officeDocument/2006/relationships/image" Target="../media/image6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41.png"/><Relationship Id="rId4" Type="http://schemas.openxmlformats.org/officeDocument/2006/relationships/image" Target="../media/image40.png"/><Relationship Id="rId5"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56.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48.png"/><Relationship Id="rId4" Type="http://schemas.openxmlformats.org/officeDocument/2006/relationships/image" Target="../media/image49.png"/><Relationship Id="rId5" Type="http://schemas.openxmlformats.org/officeDocument/2006/relationships/image" Target="../media/image50.png"/><Relationship Id="rId6" Type="http://schemas.openxmlformats.org/officeDocument/2006/relationships/image" Target="../media/image4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32.png"/><Relationship Id="rId4" Type="http://schemas.openxmlformats.org/officeDocument/2006/relationships/hyperlink" Target="http://shorturl.at/gyFI1"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47.gif"/><Relationship Id="rId4" Type="http://schemas.openxmlformats.org/officeDocument/2006/relationships/image" Target="../media/image58.png"/><Relationship Id="rId5"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6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5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5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55.png"/><Relationship Id="rId4" Type="http://schemas.openxmlformats.org/officeDocument/2006/relationships/image" Target="../media/image52.png"/><Relationship Id="rId5" Type="http://schemas.openxmlformats.org/officeDocument/2006/relationships/image" Target="../media/image5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4.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2.png"/><Relationship Id="rId4" Type="http://schemas.openxmlformats.org/officeDocument/2006/relationships/image" Target="../media/image28.png"/><Relationship Id="rId5" Type="http://schemas.openxmlformats.org/officeDocument/2006/relationships/image" Target="../media/image16.png"/><Relationship Id="rId6" Type="http://schemas.openxmlformats.org/officeDocument/2006/relationships/image" Target="../media/image12.png"/><Relationship Id="rId7" Type="http://schemas.openxmlformats.org/officeDocument/2006/relationships/image" Target="../media/image17.png"/><Relationship Id="rId8" Type="http://schemas.openxmlformats.org/officeDocument/2006/relationships/hyperlink" Target="http://www.cg.tuwien.ac.at/research/publications/2015/Ilcik_2015_LA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17"/>
          <p:cNvPicPr preferRelativeResize="0"/>
          <p:nvPr/>
        </p:nvPicPr>
        <p:blipFill>
          <a:blip r:embed="rId3">
            <a:alphaModFix/>
          </a:blip>
          <a:stretch>
            <a:fillRect/>
          </a:stretch>
        </p:blipFill>
        <p:spPr>
          <a:xfrm>
            <a:off x="116750" y="152400"/>
            <a:ext cx="3421910" cy="4838700"/>
          </a:xfrm>
          <a:prstGeom prst="rect">
            <a:avLst/>
          </a:prstGeom>
          <a:noFill/>
          <a:ln>
            <a:noFill/>
          </a:ln>
        </p:spPr>
      </p:pic>
      <p:sp>
        <p:nvSpPr>
          <p:cNvPr id="136" name="Google Shape;136;p17"/>
          <p:cNvSpPr/>
          <p:nvPr/>
        </p:nvSpPr>
        <p:spPr>
          <a:xfrm>
            <a:off x="3431025" y="0"/>
            <a:ext cx="5712900" cy="51435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flipH="1">
            <a:off x="7800000" y="0"/>
            <a:ext cx="1344000" cy="51435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txBox="1"/>
          <p:nvPr/>
        </p:nvSpPr>
        <p:spPr>
          <a:xfrm>
            <a:off x="5710975" y="284950"/>
            <a:ext cx="2465700" cy="9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latin typeface="Lato"/>
                <a:ea typeface="Lato"/>
                <a:cs typeface="Lato"/>
                <a:sym typeface="Lato"/>
              </a:rPr>
              <a:t>gTangle</a:t>
            </a:r>
            <a:endParaRPr b="1" sz="4500">
              <a:latin typeface="Lato"/>
              <a:ea typeface="Lato"/>
              <a:cs typeface="Lato"/>
              <a:sym typeface="Lato"/>
            </a:endParaRPr>
          </a:p>
        </p:txBody>
      </p:sp>
      <p:sp>
        <p:nvSpPr>
          <p:cNvPr id="139" name="Google Shape;139;p17"/>
          <p:cNvSpPr txBox="1"/>
          <p:nvPr/>
        </p:nvSpPr>
        <p:spPr>
          <a:xfrm>
            <a:off x="4959750" y="1174050"/>
            <a:ext cx="3593400" cy="9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2400"/>
              </a:spcBef>
              <a:spcAft>
                <a:spcPts val="0"/>
              </a:spcAft>
              <a:buNone/>
            </a:pPr>
            <a:r>
              <a:rPr lang="en" sz="1900">
                <a:latin typeface="Roboto"/>
                <a:ea typeface="Roboto"/>
                <a:cs typeface="Roboto"/>
                <a:sym typeface="Roboto"/>
              </a:rPr>
              <a:t>A Grammar for the Procedural Generation of Tangle Patterns</a:t>
            </a:r>
            <a:endParaRPr sz="1900">
              <a:latin typeface="Roboto"/>
              <a:ea typeface="Roboto"/>
              <a:cs typeface="Roboto"/>
              <a:sym typeface="Roboto"/>
            </a:endParaRPr>
          </a:p>
          <a:p>
            <a:pPr indent="0" lvl="0" marL="0" rtl="0" algn="l">
              <a:spcBef>
                <a:spcPts val="600"/>
              </a:spcBef>
              <a:spcAft>
                <a:spcPts val="1600"/>
              </a:spcAft>
              <a:buNone/>
            </a:pPr>
            <a:r>
              <a:t/>
            </a:r>
            <a:endParaRPr sz="2000">
              <a:latin typeface="Roboto"/>
              <a:ea typeface="Roboto"/>
              <a:cs typeface="Roboto"/>
              <a:sym typeface="Roboto"/>
            </a:endParaRPr>
          </a:p>
        </p:txBody>
      </p:sp>
      <p:sp>
        <p:nvSpPr>
          <p:cNvPr id="140" name="Google Shape;140;p17"/>
          <p:cNvSpPr txBox="1"/>
          <p:nvPr/>
        </p:nvSpPr>
        <p:spPr>
          <a:xfrm>
            <a:off x="4593550" y="2168575"/>
            <a:ext cx="1418700" cy="4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Lato"/>
                <a:ea typeface="Lato"/>
                <a:cs typeface="Lato"/>
                <a:sym typeface="Lato"/>
              </a:rPr>
              <a:t>Lab Team</a:t>
            </a:r>
            <a:endParaRPr b="1" sz="1700">
              <a:latin typeface="Lato"/>
              <a:ea typeface="Lato"/>
              <a:cs typeface="Lato"/>
              <a:sym typeface="Lato"/>
            </a:endParaRPr>
          </a:p>
        </p:txBody>
      </p:sp>
      <p:sp>
        <p:nvSpPr>
          <p:cNvPr id="141" name="Google Shape;141;p17"/>
          <p:cNvSpPr txBox="1"/>
          <p:nvPr/>
        </p:nvSpPr>
        <p:spPr>
          <a:xfrm>
            <a:off x="5564050" y="4073425"/>
            <a:ext cx="1718100" cy="4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Prajwal Krishna Maitin</a:t>
            </a:r>
            <a:endParaRPr b="1" sz="1200">
              <a:latin typeface="Lato"/>
              <a:ea typeface="Lato"/>
              <a:cs typeface="Lato"/>
              <a:sym typeface="Lato"/>
            </a:endParaRPr>
          </a:p>
          <a:p>
            <a:pPr indent="0" lvl="0" marL="0" rtl="0" algn="ctr">
              <a:spcBef>
                <a:spcPts val="0"/>
              </a:spcBef>
              <a:spcAft>
                <a:spcPts val="0"/>
              </a:spcAft>
              <a:buNone/>
            </a:pPr>
            <a:r>
              <a:t/>
            </a:r>
            <a:endParaRPr b="1" sz="1200">
              <a:latin typeface="Lato"/>
              <a:ea typeface="Lato"/>
              <a:cs typeface="Lato"/>
              <a:sym typeface="Lato"/>
            </a:endParaRPr>
          </a:p>
        </p:txBody>
      </p:sp>
      <p:sp>
        <p:nvSpPr>
          <p:cNvPr id="142" name="Google Shape;142;p17"/>
          <p:cNvSpPr txBox="1"/>
          <p:nvPr/>
        </p:nvSpPr>
        <p:spPr>
          <a:xfrm>
            <a:off x="4593550" y="4030550"/>
            <a:ext cx="1418700" cy="4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Lato"/>
                <a:ea typeface="Lato"/>
                <a:cs typeface="Lato"/>
                <a:sym typeface="Lato"/>
              </a:rPr>
              <a:t>Mentor</a:t>
            </a:r>
            <a:endParaRPr b="1" sz="1700">
              <a:latin typeface="Lato"/>
              <a:ea typeface="Lato"/>
              <a:cs typeface="Lato"/>
              <a:sym typeface="Lato"/>
            </a:endParaRPr>
          </a:p>
        </p:txBody>
      </p:sp>
      <p:graphicFrame>
        <p:nvGraphicFramePr>
          <p:cNvPr id="143" name="Google Shape;143;p17"/>
          <p:cNvGraphicFramePr/>
          <p:nvPr/>
        </p:nvGraphicFramePr>
        <p:xfrm>
          <a:off x="5747888" y="2266375"/>
          <a:ext cx="3000000" cy="3000000"/>
        </p:xfrm>
        <a:graphic>
          <a:graphicData uri="http://schemas.openxmlformats.org/drawingml/2006/table">
            <a:tbl>
              <a:tblPr>
                <a:noFill/>
                <a:tableStyleId>{240B66E9-C41A-4827-90AF-48CC1C8C8105}</a:tableStyleId>
              </a:tblPr>
              <a:tblGrid>
                <a:gridCol w="1410900"/>
                <a:gridCol w="567425"/>
                <a:gridCol w="1308150"/>
              </a:tblGrid>
              <a:tr h="396200">
                <a:tc>
                  <a:txBody>
                    <a:bodyPr/>
                    <a:lstStyle/>
                    <a:p>
                      <a:pPr indent="0" lvl="0" marL="0" rtl="0" algn="l">
                        <a:lnSpc>
                          <a:spcPct val="100000"/>
                        </a:lnSpc>
                        <a:spcBef>
                          <a:spcPts val="0"/>
                        </a:spcBef>
                        <a:spcAft>
                          <a:spcPts val="0"/>
                        </a:spcAft>
                        <a:buNone/>
                      </a:pPr>
                      <a:r>
                        <a:rPr b="1" lang="en" sz="1200">
                          <a:latin typeface="Lato"/>
                          <a:ea typeface="Lato"/>
                          <a:cs typeface="Lato"/>
                          <a:sym typeface="Lato"/>
                        </a:rPr>
                        <a:t>Aman Goel</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lnSpc>
                          <a:spcPct val="100000"/>
                        </a:lnSpc>
                        <a:spcBef>
                          <a:spcPts val="0"/>
                        </a:spcBef>
                        <a:spcAft>
                          <a:spcPts val="0"/>
                        </a:spcAft>
                        <a:buNone/>
                      </a:pPr>
                      <a:r>
                        <a:rPr b="1" lang="en" sz="1200">
                          <a:latin typeface="Lato"/>
                          <a:ea typeface="Lato"/>
                          <a:cs typeface="Lato"/>
                          <a:sym typeface="Lato"/>
                        </a:rPr>
                        <a:t>CSE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2018101005</a:t>
                      </a:r>
                      <a:endParaRPr/>
                    </a:p>
                  </a:txBody>
                  <a:tcPr marT="91425" marB="91425" marR="91425" marL="91425">
                    <a:lnL cap="flat" cmpd="sng" w="9525">
                      <a:solidFill>
                        <a:srgbClr val="9E9E9E"/>
                      </a:solidFill>
                      <a:prstDash val="solid"/>
                      <a:round/>
                      <a:headEnd len="sm" w="sm" type="none"/>
                      <a:tailEnd len="sm" w="sm" type="none"/>
                    </a:lnL>
                  </a:tcPr>
                </a:tc>
              </a:tr>
              <a:tr h="392275">
                <a:tc>
                  <a:txBody>
                    <a:bodyPr/>
                    <a:lstStyle/>
                    <a:p>
                      <a:pPr indent="0" lvl="0" marL="0" rtl="0" algn="l">
                        <a:lnSpc>
                          <a:spcPct val="100000"/>
                        </a:lnSpc>
                        <a:spcBef>
                          <a:spcPts val="0"/>
                        </a:spcBef>
                        <a:spcAft>
                          <a:spcPts val="0"/>
                        </a:spcAft>
                        <a:buNone/>
                      </a:pPr>
                      <a:r>
                        <a:rPr b="1" lang="en" sz="1200">
                          <a:latin typeface="Lato"/>
                          <a:ea typeface="Lato"/>
                          <a:cs typeface="Lato"/>
                          <a:sym typeface="Lato"/>
                        </a:rPr>
                        <a:t>Ammar Ahmed</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lnSpc>
                          <a:spcPct val="100000"/>
                        </a:lnSpc>
                        <a:spcBef>
                          <a:spcPts val="0"/>
                        </a:spcBef>
                        <a:spcAft>
                          <a:spcPts val="0"/>
                        </a:spcAft>
                        <a:buNone/>
                      </a:pPr>
                      <a:r>
                        <a:rPr b="1" lang="en" sz="1200">
                          <a:latin typeface="Lato"/>
                          <a:ea typeface="Lato"/>
                          <a:cs typeface="Lato"/>
                          <a:sym typeface="Lato"/>
                        </a:rPr>
                        <a:t>CSE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2018101058</a:t>
                      </a:r>
                      <a:endParaRPr/>
                    </a:p>
                  </a:txBody>
                  <a:tcPr marT="91425" marB="91425" marR="91425" marL="91425">
                    <a:lnL cap="flat" cmpd="sng" w="9525">
                      <a:solidFill>
                        <a:srgbClr val="9E9E9E"/>
                      </a:solidFill>
                      <a:prstDash val="solid"/>
                      <a:round/>
                      <a:headEnd len="sm" w="sm" type="none"/>
                      <a:tailEnd len="sm" w="sm" type="none"/>
                    </a:lnL>
                  </a:tcPr>
                </a:tc>
              </a:tr>
              <a:tr h="392275">
                <a:tc>
                  <a:txBody>
                    <a:bodyPr/>
                    <a:lstStyle/>
                    <a:p>
                      <a:pPr indent="0" lvl="0" marL="0" rtl="0" algn="l">
                        <a:lnSpc>
                          <a:spcPct val="100000"/>
                        </a:lnSpc>
                        <a:spcBef>
                          <a:spcPts val="0"/>
                        </a:spcBef>
                        <a:spcAft>
                          <a:spcPts val="0"/>
                        </a:spcAft>
                        <a:buNone/>
                      </a:pPr>
                      <a:r>
                        <a:rPr b="1" lang="en" sz="1200">
                          <a:latin typeface="Lato"/>
                          <a:ea typeface="Lato"/>
                          <a:cs typeface="Lato"/>
                          <a:sym typeface="Lato"/>
                        </a:rPr>
                        <a:t>Aryamaan Jain</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lnSpc>
                          <a:spcPct val="100000"/>
                        </a:lnSpc>
                        <a:spcBef>
                          <a:spcPts val="0"/>
                        </a:spcBef>
                        <a:spcAft>
                          <a:spcPts val="0"/>
                        </a:spcAft>
                        <a:buNone/>
                      </a:pPr>
                      <a:r>
                        <a:rPr b="1" lang="en" sz="1200">
                          <a:latin typeface="Lato"/>
                          <a:ea typeface="Lato"/>
                          <a:cs typeface="Lato"/>
                          <a:sym typeface="Lato"/>
                        </a:rPr>
                        <a:t>LCD</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2019121002</a:t>
                      </a:r>
                      <a:endParaRPr/>
                    </a:p>
                  </a:txBody>
                  <a:tcPr marT="91425" marB="91425" marR="91425" marL="91425">
                    <a:lnL cap="flat" cmpd="sng" w="9525">
                      <a:solidFill>
                        <a:srgbClr val="9E9E9E"/>
                      </a:solidFill>
                      <a:prstDash val="solid"/>
                      <a:round/>
                      <a:headEnd len="sm" w="sm" type="none"/>
                      <a:tailEnd len="sm" w="sm" type="none"/>
                    </a:lnL>
                  </a:tcPr>
                </a:tc>
              </a:tr>
              <a:tr h="392275">
                <a:tc>
                  <a:txBody>
                    <a:bodyPr/>
                    <a:lstStyle/>
                    <a:p>
                      <a:pPr indent="0" lvl="0" marL="0" rtl="0" algn="l">
                        <a:lnSpc>
                          <a:spcPct val="100000"/>
                        </a:lnSpc>
                        <a:spcBef>
                          <a:spcPts val="0"/>
                        </a:spcBef>
                        <a:spcAft>
                          <a:spcPts val="0"/>
                        </a:spcAft>
                        <a:buNone/>
                      </a:pPr>
                      <a:r>
                        <a:rPr b="1" lang="en" sz="1200">
                          <a:latin typeface="Lato"/>
                          <a:ea typeface="Lato"/>
                          <a:cs typeface="Lato"/>
                          <a:sym typeface="Lato"/>
                        </a:rPr>
                        <a:t>Jyoti Sunkara</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lnSpc>
                          <a:spcPct val="100000"/>
                        </a:lnSpc>
                        <a:spcBef>
                          <a:spcPts val="0"/>
                        </a:spcBef>
                        <a:spcAft>
                          <a:spcPts val="0"/>
                        </a:spcAft>
                        <a:buNone/>
                      </a:pPr>
                      <a:r>
                        <a:rPr b="1" lang="en" sz="1200">
                          <a:latin typeface="Lato"/>
                          <a:ea typeface="Lato"/>
                          <a:cs typeface="Lato"/>
                          <a:sym typeface="Lato"/>
                        </a:rPr>
                        <a:t>CSE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2018101044</a:t>
                      </a:r>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
        <p:nvSpPr>
          <p:cNvPr id="144" name="Google Shape;144;p17"/>
          <p:cNvSpPr txBox="1"/>
          <p:nvPr/>
        </p:nvSpPr>
        <p:spPr>
          <a:xfrm>
            <a:off x="4603150" y="4577150"/>
            <a:ext cx="1418700" cy="4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Lato"/>
                <a:ea typeface="Lato"/>
                <a:cs typeface="Lato"/>
                <a:sym typeface="Lato"/>
              </a:rPr>
              <a:t>URL</a:t>
            </a:r>
            <a:endParaRPr b="1" sz="1700">
              <a:latin typeface="Lato"/>
              <a:ea typeface="Lato"/>
              <a:cs typeface="Lato"/>
              <a:sym typeface="Lato"/>
            </a:endParaRPr>
          </a:p>
        </p:txBody>
      </p:sp>
      <p:sp>
        <p:nvSpPr>
          <p:cNvPr id="145" name="Google Shape;145;p17"/>
          <p:cNvSpPr txBox="1"/>
          <p:nvPr/>
        </p:nvSpPr>
        <p:spPr>
          <a:xfrm>
            <a:off x="5575225" y="4577150"/>
            <a:ext cx="3724800" cy="4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uFill>
                  <a:noFill/>
                </a:uFill>
                <a:latin typeface="Lato"/>
                <a:ea typeface="Lato"/>
                <a:cs typeface="Lato"/>
                <a:sym typeface="Lato"/>
                <a:hlinkClick r:id="rId4"/>
              </a:rPr>
              <a:t>https://github.com/Digital-Image-Processing-IIITH/project-lab-team</a:t>
            </a:r>
            <a:endParaRPr b="1" sz="1200">
              <a:latin typeface="Lato"/>
              <a:ea typeface="Lato"/>
              <a:cs typeface="Lato"/>
              <a:sym typeface="Lato"/>
            </a:endParaRPr>
          </a:p>
          <a:p>
            <a:pPr indent="0" lvl="0" marL="0" rtl="0" algn="ctr">
              <a:spcBef>
                <a:spcPts val="0"/>
              </a:spcBef>
              <a:spcAft>
                <a:spcPts val="0"/>
              </a:spcAft>
              <a:buNone/>
            </a:pPr>
            <a:r>
              <a:t/>
            </a:r>
            <a:endParaRPr b="1" sz="12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6"/>
          <p:cNvSpPr/>
          <p:nvPr/>
        </p:nvSpPr>
        <p:spPr>
          <a:xfrm>
            <a:off x="0" y="223350"/>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txBox="1"/>
          <p:nvPr/>
        </p:nvSpPr>
        <p:spPr>
          <a:xfrm>
            <a:off x="219150" y="320550"/>
            <a:ext cx="2173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Operators</a:t>
            </a:r>
            <a:endParaRPr b="1" sz="2500">
              <a:latin typeface="Lato"/>
              <a:ea typeface="Lato"/>
              <a:cs typeface="Lato"/>
              <a:sym typeface="Lato"/>
            </a:endParaRPr>
          </a:p>
        </p:txBody>
      </p:sp>
      <p:pic>
        <p:nvPicPr>
          <p:cNvPr id="256" name="Google Shape;256;p26"/>
          <p:cNvPicPr preferRelativeResize="0"/>
          <p:nvPr/>
        </p:nvPicPr>
        <p:blipFill>
          <a:blip r:embed="rId3">
            <a:alphaModFix/>
          </a:blip>
          <a:stretch>
            <a:fillRect/>
          </a:stretch>
        </p:blipFill>
        <p:spPr>
          <a:xfrm>
            <a:off x="195275" y="1499075"/>
            <a:ext cx="4057650" cy="400050"/>
          </a:xfrm>
          <a:prstGeom prst="rect">
            <a:avLst/>
          </a:prstGeom>
          <a:noFill/>
          <a:ln>
            <a:noFill/>
          </a:ln>
        </p:spPr>
      </p:pic>
      <p:pic>
        <p:nvPicPr>
          <p:cNvPr id="257" name="Google Shape;257;p26"/>
          <p:cNvPicPr preferRelativeResize="0"/>
          <p:nvPr/>
        </p:nvPicPr>
        <p:blipFill rotWithShape="1">
          <a:blip r:embed="rId4">
            <a:alphaModFix/>
          </a:blip>
          <a:srcRect b="0" l="-1520" r="1520" t="0"/>
          <a:stretch/>
        </p:blipFill>
        <p:spPr>
          <a:xfrm>
            <a:off x="176300" y="1888725"/>
            <a:ext cx="5019675" cy="409575"/>
          </a:xfrm>
          <a:prstGeom prst="rect">
            <a:avLst/>
          </a:prstGeom>
          <a:noFill/>
          <a:ln>
            <a:noFill/>
          </a:ln>
        </p:spPr>
      </p:pic>
      <p:pic>
        <p:nvPicPr>
          <p:cNvPr id="258" name="Google Shape;258;p26"/>
          <p:cNvPicPr preferRelativeResize="0"/>
          <p:nvPr/>
        </p:nvPicPr>
        <p:blipFill>
          <a:blip r:embed="rId5">
            <a:alphaModFix/>
          </a:blip>
          <a:stretch>
            <a:fillRect/>
          </a:stretch>
        </p:blipFill>
        <p:spPr>
          <a:xfrm>
            <a:off x="242963" y="3228425"/>
            <a:ext cx="4133850" cy="438150"/>
          </a:xfrm>
          <a:prstGeom prst="rect">
            <a:avLst/>
          </a:prstGeom>
          <a:noFill/>
          <a:ln>
            <a:noFill/>
          </a:ln>
        </p:spPr>
      </p:pic>
      <p:pic>
        <p:nvPicPr>
          <p:cNvPr id="259" name="Google Shape;259;p26"/>
          <p:cNvPicPr preferRelativeResize="0"/>
          <p:nvPr/>
        </p:nvPicPr>
        <p:blipFill>
          <a:blip r:embed="rId6">
            <a:alphaModFix/>
          </a:blip>
          <a:stretch>
            <a:fillRect/>
          </a:stretch>
        </p:blipFill>
        <p:spPr>
          <a:xfrm>
            <a:off x="195263" y="4142825"/>
            <a:ext cx="4419600" cy="409575"/>
          </a:xfrm>
          <a:prstGeom prst="rect">
            <a:avLst/>
          </a:prstGeom>
          <a:noFill/>
          <a:ln>
            <a:noFill/>
          </a:ln>
        </p:spPr>
      </p:pic>
      <p:pic>
        <p:nvPicPr>
          <p:cNvPr id="260" name="Google Shape;260;p26"/>
          <p:cNvPicPr preferRelativeResize="0"/>
          <p:nvPr/>
        </p:nvPicPr>
        <p:blipFill>
          <a:blip r:embed="rId7">
            <a:alphaModFix/>
          </a:blip>
          <a:stretch>
            <a:fillRect/>
          </a:stretch>
        </p:blipFill>
        <p:spPr>
          <a:xfrm>
            <a:off x="152400" y="3704663"/>
            <a:ext cx="4505325" cy="381000"/>
          </a:xfrm>
          <a:prstGeom prst="rect">
            <a:avLst/>
          </a:prstGeom>
          <a:noFill/>
          <a:ln>
            <a:noFill/>
          </a:ln>
        </p:spPr>
      </p:pic>
      <p:pic>
        <p:nvPicPr>
          <p:cNvPr id="261" name="Google Shape;261;p26"/>
          <p:cNvPicPr preferRelativeResize="0"/>
          <p:nvPr/>
        </p:nvPicPr>
        <p:blipFill>
          <a:blip r:embed="rId8">
            <a:alphaModFix/>
          </a:blip>
          <a:stretch>
            <a:fillRect/>
          </a:stretch>
        </p:blipFill>
        <p:spPr>
          <a:xfrm>
            <a:off x="219138" y="4533350"/>
            <a:ext cx="4181475" cy="404659"/>
          </a:xfrm>
          <a:prstGeom prst="rect">
            <a:avLst/>
          </a:prstGeom>
          <a:noFill/>
          <a:ln>
            <a:noFill/>
          </a:ln>
        </p:spPr>
      </p:pic>
      <p:sp>
        <p:nvSpPr>
          <p:cNvPr id="262" name="Google Shape;262;p26"/>
          <p:cNvSpPr txBox="1"/>
          <p:nvPr/>
        </p:nvSpPr>
        <p:spPr>
          <a:xfrm>
            <a:off x="291750" y="1033600"/>
            <a:ext cx="22485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Lato"/>
                <a:ea typeface="Lato"/>
                <a:cs typeface="Lato"/>
                <a:sym typeface="Lato"/>
              </a:rPr>
              <a:t>Grouping Operators</a:t>
            </a:r>
            <a:endParaRPr b="1" sz="1500">
              <a:latin typeface="Lato"/>
              <a:ea typeface="Lato"/>
              <a:cs typeface="Lato"/>
              <a:sym typeface="Lato"/>
            </a:endParaRPr>
          </a:p>
        </p:txBody>
      </p:sp>
      <p:sp>
        <p:nvSpPr>
          <p:cNvPr id="263" name="Google Shape;263;p26"/>
          <p:cNvSpPr txBox="1"/>
          <p:nvPr/>
        </p:nvSpPr>
        <p:spPr>
          <a:xfrm>
            <a:off x="291750" y="2821575"/>
            <a:ext cx="20286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Lato"/>
                <a:ea typeface="Lato"/>
                <a:cs typeface="Lato"/>
                <a:sym typeface="Lato"/>
              </a:rPr>
              <a:t>Geometric Operators</a:t>
            </a:r>
            <a:endParaRPr b="1" sz="1500">
              <a:latin typeface="Lato"/>
              <a:ea typeface="Lato"/>
              <a:cs typeface="Lato"/>
              <a:sym typeface="Lato"/>
            </a:endParaRPr>
          </a:p>
        </p:txBody>
      </p:sp>
      <p:pic>
        <p:nvPicPr>
          <p:cNvPr id="264" name="Google Shape;264;p26"/>
          <p:cNvPicPr preferRelativeResize="0"/>
          <p:nvPr/>
        </p:nvPicPr>
        <p:blipFill>
          <a:blip r:embed="rId9">
            <a:alphaModFix/>
          </a:blip>
          <a:stretch>
            <a:fillRect/>
          </a:stretch>
        </p:blipFill>
        <p:spPr>
          <a:xfrm>
            <a:off x="6978935" y="2527277"/>
            <a:ext cx="1382653" cy="1226118"/>
          </a:xfrm>
          <a:prstGeom prst="rect">
            <a:avLst/>
          </a:prstGeom>
          <a:noFill/>
          <a:ln>
            <a:noFill/>
          </a:ln>
        </p:spPr>
      </p:pic>
      <p:pic>
        <p:nvPicPr>
          <p:cNvPr id="265" name="Google Shape;265;p26"/>
          <p:cNvPicPr preferRelativeResize="0"/>
          <p:nvPr/>
        </p:nvPicPr>
        <p:blipFill>
          <a:blip r:embed="rId10">
            <a:alphaModFix/>
          </a:blip>
          <a:stretch>
            <a:fillRect/>
          </a:stretch>
        </p:blipFill>
        <p:spPr>
          <a:xfrm>
            <a:off x="5350725" y="3875973"/>
            <a:ext cx="1493265" cy="1181122"/>
          </a:xfrm>
          <a:prstGeom prst="rect">
            <a:avLst/>
          </a:prstGeom>
          <a:noFill/>
          <a:ln>
            <a:noFill/>
          </a:ln>
        </p:spPr>
      </p:pic>
      <p:pic>
        <p:nvPicPr>
          <p:cNvPr id="266" name="Google Shape;266;p26"/>
          <p:cNvPicPr preferRelativeResize="0"/>
          <p:nvPr/>
        </p:nvPicPr>
        <p:blipFill>
          <a:blip r:embed="rId11">
            <a:alphaModFix/>
          </a:blip>
          <a:stretch>
            <a:fillRect/>
          </a:stretch>
        </p:blipFill>
        <p:spPr>
          <a:xfrm>
            <a:off x="5384104" y="2466000"/>
            <a:ext cx="1426518" cy="1238681"/>
          </a:xfrm>
          <a:prstGeom prst="rect">
            <a:avLst/>
          </a:prstGeom>
          <a:noFill/>
          <a:ln>
            <a:noFill/>
          </a:ln>
        </p:spPr>
      </p:pic>
      <p:pic>
        <p:nvPicPr>
          <p:cNvPr id="267" name="Google Shape;267;p26"/>
          <p:cNvPicPr preferRelativeResize="0"/>
          <p:nvPr/>
        </p:nvPicPr>
        <p:blipFill>
          <a:blip r:embed="rId12">
            <a:alphaModFix/>
          </a:blip>
          <a:stretch>
            <a:fillRect/>
          </a:stretch>
        </p:blipFill>
        <p:spPr>
          <a:xfrm>
            <a:off x="6969192" y="3847194"/>
            <a:ext cx="1402133" cy="123868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7"/>
          <p:cNvSpPr/>
          <p:nvPr/>
        </p:nvSpPr>
        <p:spPr>
          <a:xfrm>
            <a:off x="0" y="70950"/>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txBox="1"/>
          <p:nvPr/>
        </p:nvSpPr>
        <p:spPr>
          <a:xfrm>
            <a:off x="219150" y="168150"/>
            <a:ext cx="4051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Grouping Operators</a:t>
            </a:r>
            <a:endParaRPr b="1" sz="2500">
              <a:latin typeface="Lato"/>
              <a:ea typeface="Lato"/>
              <a:cs typeface="Lato"/>
              <a:sym typeface="Lato"/>
            </a:endParaRPr>
          </a:p>
        </p:txBody>
      </p:sp>
      <p:pic>
        <p:nvPicPr>
          <p:cNvPr id="274" name="Google Shape;274;p27"/>
          <p:cNvPicPr preferRelativeResize="0"/>
          <p:nvPr/>
        </p:nvPicPr>
        <p:blipFill>
          <a:blip r:embed="rId3">
            <a:alphaModFix/>
          </a:blip>
          <a:stretch>
            <a:fillRect/>
          </a:stretch>
        </p:blipFill>
        <p:spPr>
          <a:xfrm>
            <a:off x="42875" y="737075"/>
            <a:ext cx="4057650" cy="400050"/>
          </a:xfrm>
          <a:prstGeom prst="rect">
            <a:avLst/>
          </a:prstGeom>
          <a:noFill/>
          <a:ln>
            <a:noFill/>
          </a:ln>
        </p:spPr>
      </p:pic>
      <p:pic>
        <p:nvPicPr>
          <p:cNvPr id="275" name="Google Shape;275;p27"/>
          <p:cNvPicPr preferRelativeResize="0"/>
          <p:nvPr/>
        </p:nvPicPr>
        <p:blipFill rotWithShape="1">
          <a:blip r:embed="rId4">
            <a:alphaModFix/>
          </a:blip>
          <a:srcRect b="0" l="-1520" r="1520" t="0"/>
          <a:stretch/>
        </p:blipFill>
        <p:spPr>
          <a:xfrm>
            <a:off x="23900" y="1126725"/>
            <a:ext cx="5019675" cy="409575"/>
          </a:xfrm>
          <a:prstGeom prst="rect">
            <a:avLst/>
          </a:prstGeom>
          <a:noFill/>
          <a:ln>
            <a:noFill/>
          </a:ln>
        </p:spPr>
      </p:pic>
      <p:pic>
        <p:nvPicPr>
          <p:cNvPr id="276" name="Google Shape;276;p27"/>
          <p:cNvPicPr preferRelativeResize="0"/>
          <p:nvPr/>
        </p:nvPicPr>
        <p:blipFill rotWithShape="1">
          <a:blip r:embed="rId5">
            <a:alphaModFix/>
          </a:blip>
          <a:srcRect b="0" l="12341" r="8800" t="0"/>
          <a:stretch/>
        </p:blipFill>
        <p:spPr>
          <a:xfrm>
            <a:off x="71075" y="1775750"/>
            <a:ext cx="2134751" cy="2681725"/>
          </a:xfrm>
          <a:prstGeom prst="rect">
            <a:avLst/>
          </a:prstGeom>
          <a:noFill/>
          <a:ln>
            <a:noFill/>
          </a:ln>
        </p:spPr>
      </p:pic>
      <p:pic>
        <p:nvPicPr>
          <p:cNvPr id="277" name="Google Shape;277;p27"/>
          <p:cNvPicPr preferRelativeResize="0"/>
          <p:nvPr/>
        </p:nvPicPr>
        <p:blipFill rotWithShape="1">
          <a:blip r:embed="rId6">
            <a:alphaModFix/>
          </a:blip>
          <a:srcRect b="0" l="6148" r="4092" t="0"/>
          <a:stretch/>
        </p:blipFill>
        <p:spPr>
          <a:xfrm>
            <a:off x="2313525" y="1691600"/>
            <a:ext cx="2230950" cy="2850025"/>
          </a:xfrm>
          <a:prstGeom prst="rect">
            <a:avLst/>
          </a:prstGeom>
          <a:noFill/>
          <a:ln>
            <a:noFill/>
          </a:ln>
        </p:spPr>
      </p:pic>
      <p:pic>
        <p:nvPicPr>
          <p:cNvPr id="278" name="Google Shape;278;p27"/>
          <p:cNvPicPr preferRelativeResize="0"/>
          <p:nvPr/>
        </p:nvPicPr>
        <p:blipFill rotWithShape="1">
          <a:blip r:embed="rId7">
            <a:alphaModFix/>
          </a:blip>
          <a:srcRect b="0" l="6706" r="4821" t="0"/>
          <a:stretch/>
        </p:blipFill>
        <p:spPr>
          <a:xfrm>
            <a:off x="4656200" y="1733675"/>
            <a:ext cx="2222050" cy="2765874"/>
          </a:xfrm>
          <a:prstGeom prst="rect">
            <a:avLst/>
          </a:prstGeom>
          <a:noFill/>
          <a:ln>
            <a:noFill/>
          </a:ln>
        </p:spPr>
      </p:pic>
      <p:pic>
        <p:nvPicPr>
          <p:cNvPr id="279" name="Google Shape;279;p27"/>
          <p:cNvPicPr preferRelativeResize="0"/>
          <p:nvPr/>
        </p:nvPicPr>
        <p:blipFill rotWithShape="1">
          <a:blip r:embed="rId8">
            <a:alphaModFix/>
          </a:blip>
          <a:srcRect b="0" l="4551" r="6018" t="0"/>
          <a:stretch/>
        </p:blipFill>
        <p:spPr>
          <a:xfrm>
            <a:off x="6878250" y="1670775"/>
            <a:ext cx="2230950" cy="2850025"/>
          </a:xfrm>
          <a:prstGeom prst="rect">
            <a:avLst/>
          </a:prstGeom>
          <a:noFill/>
          <a:ln>
            <a:noFill/>
          </a:ln>
        </p:spPr>
      </p:pic>
      <p:sp>
        <p:nvSpPr>
          <p:cNvPr id="280" name="Google Shape;280;p27"/>
          <p:cNvSpPr txBox="1"/>
          <p:nvPr/>
        </p:nvSpPr>
        <p:spPr>
          <a:xfrm>
            <a:off x="259800" y="4617825"/>
            <a:ext cx="1789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Without Regrouping</a:t>
            </a:r>
            <a:endParaRPr>
              <a:latin typeface="Lato"/>
              <a:ea typeface="Lato"/>
              <a:cs typeface="Lato"/>
              <a:sym typeface="Lato"/>
            </a:endParaRPr>
          </a:p>
        </p:txBody>
      </p:sp>
      <p:sp>
        <p:nvSpPr>
          <p:cNvPr id="281" name="Google Shape;281;p27"/>
          <p:cNvSpPr txBox="1"/>
          <p:nvPr/>
        </p:nvSpPr>
        <p:spPr>
          <a:xfrm>
            <a:off x="2753285" y="4617825"/>
            <a:ext cx="12552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Regroup By 1</a:t>
            </a:r>
            <a:endParaRPr>
              <a:latin typeface="Lato"/>
              <a:ea typeface="Lato"/>
              <a:cs typeface="Lato"/>
              <a:sym typeface="Lato"/>
            </a:endParaRPr>
          </a:p>
        </p:txBody>
      </p:sp>
      <p:sp>
        <p:nvSpPr>
          <p:cNvPr id="282" name="Google Shape;282;p27"/>
          <p:cNvSpPr txBox="1"/>
          <p:nvPr/>
        </p:nvSpPr>
        <p:spPr>
          <a:xfrm>
            <a:off x="5172173" y="4617825"/>
            <a:ext cx="12552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Regroup By 3</a:t>
            </a:r>
            <a:endParaRPr>
              <a:latin typeface="Lato"/>
              <a:ea typeface="Lato"/>
              <a:cs typeface="Lato"/>
              <a:sym typeface="Lato"/>
            </a:endParaRPr>
          </a:p>
        </p:txBody>
      </p:sp>
      <p:sp>
        <p:nvSpPr>
          <p:cNvPr id="283" name="Google Shape;283;p27"/>
          <p:cNvSpPr txBox="1"/>
          <p:nvPr/>
        </p:nvSpPr>
        <p:spPr>
          <a:xfrm>
            <a:off x="7674175" y="4617825"/>
            <a:ext cx="944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Ungroup</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8"/>
          <p:cNvSpPr/>
          <p:nvPr/>
        </p:nvSpPr>
        <p:spPr>
          <a:xfrm>
            <a:off x="0" y="2233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txBox="1"/>
          <p:nvPr/>
        </p:nvSpPr>
        <p:spPr>
          <a:xfrm>
            <a:off x="219150" y="320550"/>
            <a:ext cx="3872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Geometric Operators</a:t>
            </a:r>
            <a:endParaRPr b="1" sz="2500">
              <a:latin typeface="Lato"/>
              <a:ea typeface="Lato"/>
              <a:cs typeface="Lato"/>
              <a:sym typeface="Lato"/>
            </a:endParaRPr>
          </a:p>
        </p:txBody>
      </p:sp>
      <p:pic>
        <p:nvPicPr>
          <p:cNvPr id="290" name="Google Shape;290;p28"/>
          <p:cNvPicPr preferRelativeResize="0"/>
          <p:nvPr/>
        </p:nvPicPr>
        <p:blipFill>
          <a:blip r:embed="rId3">
            <a:alphaModFix/>
          </a:blip>
          <a:stretch>
            <a:fillRect/>
          </a:stretch>
        </p:blipFill>
        <p:spPr>
          <a:xfrm>
            <a:off x="289463" y="1098475"/>
            <a:ext cx="4133850" cy="438150"/>
          </a:xfrm>
          <a:prstGeom prst="rect">
            <a:avLst/>
          </a:prstGeom>
          <a:noFill/>
          <a:ln>
            <a:noFill/>
          </a:ln>
        </p:spPr>
      </p:pic>
      <p:pic>
        <p:nvPicPr>
          <p:cNvPr id="291" name="Google Shape;291;p28"/>
          <p:cNvPicPr preferRelativeResize="0"/>
          <p:nvPr/>
        </p:nvPicPr>
        <p:blipFill rotWithShape="1">
          <a:blip r:embed="rId4">
            <a:alphaModFix/>
          </a:blip>
          <a:srcRect b="7887" l="14448" r="19180" t="6656"/>
          <a:stretch/>
        </p:blipFill>
        <p:spPr>
          <a:xfrm>
            <a:off x="344825" y="1669850"/>
            <a:ext cx="2706650" cy="2742750"/>
          </a:xfrm>
          <a:prstGeom prst="rect">
            <a:avLst/>
          </a:prstGeom>
          <a:noFill/>
          <a:ln>
            <a:noFill/>
          </a:ln>
        </p:spPr>
      </p:pic>
      <p:pic>
        <p:nvPicPr>
          <p:cNvPr id="292" name="Google Shape;292;p28"/>
          <p:cNvPicPr preferRelativeResize="0"/>
          <p:nvPr/>
        </p:nvPicPr>
        <p:blipFill rotWithShape="1">
          <a:blip r:embed="rId5">
            <a:alphaModFix/>
          </a:blip>
          <a:srcRect b="9125" l="19041" r="26863" t="9467"/>
          <a:stretch/>
        </p:blipFill>
        <p:spPr>
          <a:xfrm>
            <a:off x="3209612" y="1780400"/>
            <a:ext cx="2632175" cy="2632200"/>
          </a:xfrm>
          <a:prstGeom prst="rect">
            <a:avLst/>
          </a:prstGeom>
          <a:noFill/>
          <a:ln>
            <a:noFill/>
          </a:ln>
        </p:spPr>
      </p:pic>
      <p:pic>
        <p:nvPicPr>
          <p:cNvPr id="293" name="Google Shape;293;p28"/>
          <p:cNvPicPr preferRelativeResize="0"/>
          <p:nvPr/>
        </p:nvPicPr>
        <p:blipFill>
          <a:blip r:embed="rId6">
            <a:alphaModFix/>
          </a:blip>
          <a:stretch>
            <a:fillRect/>
          </a:stretch>
        </p:blipFill>
        <p:spPr>
          <a:xfrm>
            <a:off x="7651875" y="277875"/>
            <a:ext cx="1235300" cy="1235300"/>
          </a:xfrm>
          <a:prstGeom prst="rect">
            <a:avLst/>
          </a:prstGeom>
          <a:noFill/>
          <a:ln>
            <a:noFill/>
          </a:ln>
        </p:spPr>
      </p:pic>
      <p:pic>
        <p:nvPicPr>
          <p:cNvPr id="294" name="Google Shape;294;p28"/>
          <p:cNvPicPr preferRelativeResize="0"/>
          <p:nvPr/>
        </p:nvPicPr>
        <p:blipFill rotWithShape="1">
          <a:blip r:embed="rId7">
            <a:alphaModFix/>
          </a:blip>
          <a:srcRect b="0" l="48990" r="0" t="13793"/>
          <a:stretch/>
        </p:blipFill>
        <p:spPr>
          <a:xfrm>
            <a:off x="5999901" y="1725125"/>
            <a:ext cx="2886536" cy="27427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9"/>
          <p:cNvSpPr/>
          <p:nvPr/>
        </p:nvSpPr>
        <p:spPr>
          <a:xfrm>
            <a:off x="0" y="2233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txBox="1"/>
          <p:nvPr/>
        </p:nvSpPr>
        <p:spPr>
          <a:xfrm>
            <a:off x="219150" y="320550"/>
            <a:ext cx="3872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Geometric Operators</a:t>
            </a:r>
            <a:endParaRPr b="1" sz="2500">
              <a:latin typeface="Lato"/>
              <a:ea typeface="Lato"/>
              <a:cs typeface="Lato"/>
              <a:sym typeface="Lato"/>
            </a:endParaRPr>
          </a:p>
        </p:txBody>
      </p:sp>
      <p:pic>
        <p:nvPicPr>
          <p:cNvPr id="301" name="Google Shape;301;p29"/>
          <p:cNvPicPr preferRelativeResize="0"/>
          <p:nvPr/>
        </p:nvPicPr>
        <p:blipFill>
          <a:blip r:embed="rId3">
            <a:alphaModFix/>
          </a:blip>
          <a:stretch>
            <a:fillRect/>
          </a:stretch>
        </p:blipFill>
        <p:spPr>
          <a:xfrm>
            <a:off x="219150" y="1053838"/>
            <a:ext cx="4505325" cy="381000"/>
          </a:xfrm>
          <a:prstGeom prst="rect">
            <a:avLst/>
          </a:prstGeom>
          <a:noFill/>
          <a:ln>
            <a:noFill/>
          </a:ln>
        </p:spPr>
      </p:pic>
      <p:pic>
        <p:nvPicPr>
          <p:cNvPr id="302" name="Google Shape;302;p29"/>
          <p:cNvPicPr preferRelativeResize="0"/>
          <p:nvPr/>
        </p:nvPicPr>
        <p:blipFill rotWithShape="1">
          <a:blip r:embed="rId4">
            <a:alphaModFix/>
          </a:blip>
          <a:srcRect b="6814" l="17554" r="24105" t="8216"/>
          <a:stretch/>
        </p:blipFill>
        <p:spPr>
          <a:xfrm>
            <a:off x="798800" y="1744050"/>
            <a:ext cx="2985650" cy="2889875"/>
          </a:xfrm>
          <a:prstGeom prst="rect">
            <a:avLst/>
          </a:prstGeom>
          <a:noFill/>
          <a:ln>
            <a:noFill/>
          </a:ln>
        </p:spPr>
      </p:pic>
      <p:pic>
        <p:nvPicPr>
          <p:cNvPr id="303" name="Google Shape;303;p29"/>
          <p:cNvPicPr preferRelativeResize="0"/>
          <p:nvPr/>
        </p:nvPicPr>
        <p:blipFill rotWithShape="1">
          <a:blip r:embed="rId5">
            <a:alphaModFix/>
          </a:blip>
          <a:srcRect b="0" l="49794" r="0" t="12541"/>
          <a:stretch/>
        </p:blipFill>
        <p:spPr>
          <a:xfrm>
            <a:off x="5122875" y="1530850"/>
            <a:ext cx="3255076" cy="31880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0"/>
          <p:cNvSpPr/>
          <p:nvPr/>
        </p:nvSpPr>
        <p:spPr>
          <a:xfrm>
            <a:off x="0" y="2233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txBox="1"/>
          <p:nvPr/>
        </p:nvSpPr>
        <p:spPr>
          <a:xfrm>
            <a:off x="219150" y="320550"/>
            <a:ext cx="3872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Geometric Operators</a:t>
            </a:r>
            <a:endParaRPr b="1" sz="2500">
              <a:latin typeface="Lato"/>
              <a:ea typeface="Lato"/>
              <a:cs typeface="Lato"/>
              <a:sym typeface="Lato"/>
            </a:endParaRPr>
          </a:p>
        </p:txBody>
      </p:sp>
      <p:pic>
        <p:nvPicPr>
          <p:cNvPr id="310" name="Google Shape;310;p30"/>
          <p:cNvPicPr preferRelativeResize="0"/>
          <p:nvPr/>
        </p:nvPicPr>
        <p:blipFill>
          <a:blip r:embed="rId3">
            <a:alphaModFix/>
          </a:blip>
          <a:stretch>
            <a:fillRect/>
          </a:stretch>
        </p:blipFill>
        <p:spPr>
          <a:xfrm>
            <a:off x="297563" y="1147875"/>
            <a:ext cx="4419600" cy="409575"/>
          </a:xfrm>
          <a:prstGeom prst="rect">
            <a:avLst/>
          </a:prstGeom>
          <a:noFill/>
          <a:ln>
            <a:noFill/>
          </a:ln>
        </p:spPr>
      </p:pic>
      <p:pic>
        <p:nvPicPr>
          <p:cNvPr id="311" name="Google Shape;311;p30"/>
          <p:cNvPicPr preferRelativeResize="0"/>
          <p:nvPr/>
        </p:nvPicPr>
        <p:blipFill rotWithShape="1">
          <a:blip r:embed="rId4">
            <a:alphaModFix/>
          </a:blip>
          <a:srcRect b="7269" l="18953" r="25709" t="8399"/>
          <a:stretch/>
        </p:blipFill>
        <p:spPr>
          <a:xfrm>
            <a:off x="713275" y="1668450"/>
            <a:ext cx="2938953" cy="2976350"/>
          </a:xfrm>
          <a:prstGeom prst="rect">
            <a:avLst/>
          </a:prstGeom>
          <a:noFill/>
          <a:ln>
            <a:noFill/>
          </a:ln>
        </p:spPr>
      </p:pic>
      <p:pic>
        <p:nvPicPr>
          <p:cNvPr id="312" name="Google Shape;312;p30"/>
          <p:cNvPicPr preferRelativeResize="0"/>
          <p:nvPr/>
        </p:nvPicPr>
        <p:blipFill rotWithShape="1">
          <a:blip r:embed="rId5">
            <a:alphaModFix/>
          </a:blip>
          <a:srcRect b="0" l="50179" r="0" t="12556"/>
          <a:stretch/>
        </p:blipFill>
        <p:spPr>
          <a:xfrm>
            <a:off x="5126463" y="1612950"/>
            <a:ext cx="3072438" cy="30318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1"/>
          <p:cNvSpPr/>
          <p:nvPr/>
        </p:nvSpPr>
        <p:spPr>
          <a:xfrm>
            <a:off x="0" y="2233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txBox="1"/>
          <p:nvPr/>
        </p:nvSpPr>
        <p:spPr>
          <a:xfrm>
            <a:off x="219150" y="320550"/>
            <a:ext cx="3872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Geometric Operators</a:t>
            </a:r>
            <a:endParaRPr b="1" sz="2500">
              <a:latin typeface="Lato"/>
              <a:ea typeface="Lato"/>
              <a:cs typeface="Lato"/>
              <a:sym typeface="Lato"/>
            </a:endParaRPr>
          </a:p>
        </p:txBody>
      </p:sp>
      <p:pic>
        <p:nvPicPr>
          <p:cNvPr id="319" name="Google Shape;319;p31"/>
          <p:cNvPicPr preferRelativeResize="0"/>
          <p:nvPr/>
        </p:nvPicPr>
        <p:blipFill>
          <a:blip r:embed="rId3">
            <a:alphaModFix/>
          </a:blip>
          <a:stretch>
            <a:fillRect/>
          </a:stretch>
        </p:blipFill>
        <p:spPr>
          <a:xfrm>
            <a:off x="390513" y="1157050"/>
            <a:ext cx="4181475" cy="404659"/>
          </a:xfrm>
          <a:prstGeom prst="rect">
            <a:avLst/>
          </a:prstGeom>
          <a:noFill/>
          <a:ln>
            <a:noFill/>
          </a:ln>
        </p:spPr>
      </p:pic>
      <p:pic>
        <p:nvPicPr>
          <p:cNvPr id="320" name="Google Shape;320;p31"/>
          <p:cNvPicPr preferRelativeResize="0"/>
          <p:nvPr/>
        </p:nvPicPr>
        <p:blipFill rotWithShape="1">
          <a:blip r:embed="rId4">
            <a:alphaModFix/>
          </a:blip>
          <a:srcRect b="10016" l="18913" r="26596" t="9719"/>
          <a:stretch/>
        </p:blipFill>
        <p:spPr>
          <a:xfrm>
            <a:off x="650375" y="1706925"/>
            <a:ext cx="3009950" cy="2946600"/>
          </a:xfrm>
          <a:prstGeom prst="rect">
            <a:avLst/>
          </a:prstGeom>
          <a:noFill/>
          <a:ln>
            <a:noFill/>
          </a:ln>
        </p:spPr>
      </p:pic>
      <p:pic>
        <p:nvPicPr>
          <p:cNvPr id="321" name="Google Shape;321;p31"/>
          <p:cNvPicPr preferRelativeResize="0"/>
          <p:nvPr/>
        </p:nvPicPr>
        <p:blipFill rotWithShape="1">
          <a:blip r:embed="rId5">
            <a:alphaModFix/>
          </a:blip>
          <a:srcRect b="0" l="50179" r="0" t="12556"/>
          <a:stretch/>
        </p:blipFill>
        <p:spPr>
          <a:xfrm>
            <a:off x="4091550" y="2012367"/>
            <a:ext cx="2271060" cy="2241068"/>
          </a:xfrm>
          <a:prstGeom prst="rect">
            <a:avLst/>
          </a:prstGeom>
          <a:noFill/>
          <a:ln>
            <a:noFill/>
          </a:ln>
        </p:spPr>
      </p:pic>
      <p:pic>
        <p:nvPicPr>
          <p:cNvPr id="322" name="Google Shape;322;p31"/>
          <p:cNvPicPr preferRelativeResize="0"/>
          <p:nvPr/>
        </p:nvPicPr>
        <p:blipFill rotWithShape="1">
          <a:blip r:embed="rId6">
            <a:alphaModFix/>
          </a:blip>
          <a:srcRect b="0" l="49794" r="0" t="12541"/>
          <a:stretch/>
        </p:blipFill>
        <p:spPr>
          <a:xfrm>
            <a:off x="6547561" y="2068084"/>
            <a:ext cx="2271060" cy="222427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2"/>
          <p:cNvSpPr/>
          <p:nvPr/>
        </p:nvSpPr>
        <p:spPr>
          <a:xfrm>
            <a:off x="0" y="173175"/>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txBox="1"/>
          <p:nvPr/>
        </p:nvSpPr>
        <p:spPr>
          <a:xfrm>
            <a:off x="176300" y="194175"/>
            <a:ext cx="2173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GUI</a:t>
            </a:r>
            <a:endParaRPr b="1" sz="2500">
              <a:latin typeface="Lato"/>
              <a:ea typeface="Lato"/>
              <a:cs typeface="Lato"/>
              <a:sym typeface="Lato"/>
            </a:endParaRPr>
          </a:p>
        </p:txBody>
      </p:sp>
      <p:pic>
        <p:nvPicPr>
          <p:cNvPr id="329" name="Google Shape;329;p32"/>
          <p:cNvPicPr preferRelativeResize="0"/>
          <p:nvPr/>
        </p:nvPicPr>
        <p:blipFill>
          <a:blip r:embed="rId3">
            <a:alphaModFix/>
          </a:blip>
          <a:stretch>
            <a:fillRect/>
          </a:stretch>
        </p:blipFill>
        <p:spPr>
          <a:xfrm>
            <a:off x="4572000" y="931871"/>
            <a:ext cx="4419600" cy="4138854"/>
          </a:xfrm>
          <a:prstGeom prst="rect">
            <a:avLst/>
          </a:prstGeom>
          <a:noFill/>
          <a:ln>
            <a:noFill/>
          </a:ln>
        </p:spPr>
      </p:pic>
      <p:pic>
        <p:nvPicPr>
          <p:cNvPr id="330" name="Google Shape;330;p32"/>
          <p:cNvPicPr preferRelativeResize="0"/>
          <p:nvPr/>
        </p:nvPicPr>
        <p:blipFill>
          <a:blip r:embed="rId4">
            <a:alphaModFix/>
          </a:blip>
          <a:stretch>
            <a:fillRect/>
          </a:stretch>
        </p:blipFill>
        <p:spPr>
          <a:xfrm>
            <a:off x="176300" y="931875"/>
            <a:ext cx="4243300" cy="1809215"/>
          </a:xfrm>
          <a:prstGeom prst="rect">
            <a:avLst/>
          </a:prstGeom>
          <a:noFill/>
          <a:ln>
            <a:noFill/>
          </a:ln>
        </p:spPr>
      </p:pic>
      <p:pic>
        <p:nvPicPr>
          <p:cNvPr id="331" name="Google Shape;331;p32"/>
          <p:cNvPicPr preferRelativeResize="0"/>
          <p:nvPr/>
        </p:nvPicPr>
        <p:blipFill>
          <a:blip r:embed="rId5">
            <a:alphaModFix/>
          </a:blip>
          <a:stretch>
            <a:fillRect/>
          </a:stretch>
        </p:blipFill>
        <p:spPr>
          <a:xfrm>
            <a:off x="7651875" y="277875"/>
            <a:ext cx="1235300" cy="1235300"/>
          </a:xfrm>
          <a:prstGeom prst="rect">
            <a:avLst/>
          </a:prstGeom>
          <a:noFill/>
          <a:ln>
            <a:noFill/>
          </a:ln>
        </p:spPr>
      </p:pic>
      <p:sp>
        <p:nvSpPr>
          <p:cNvPr id="332" name="Google Shape;332;p32"/>
          <p:cNvSpPr txBox="1"/>
          <p:nvPr/>
        </p:nvSpPr>
        <p:spPr>
          <a:xfrm>
            <a:off x="414825" y="3460350"/>
            <a:ext cx="3312900" cy="95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en">
                <a:latin typeface="Raleway Thin"/>
                <a:ea typeface="Raleway Thin"/>
                <a:cs typeface="Raleway Thin"/>
                <a:sym typeface="Raleway Thin"/>
              </a:rPr>
              <a:t>A user interface to select closed areas in the svg and assign a tag to 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3"/>
          <p:cNvSpPr/>
          <p:nvPr/>
        </p:nvSpPr>
        <p:spPr>
          <a:xfrm>
            <a:off x="0" y="3967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txBox="1"/>
          <p:nvPr/>
        </p:nvSpPr>
        <p:spPr>
          <a:xfrm>
            <a:off x="176300" y="493950"/>
            <a:ext cx="32511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Perturbation</a:t>
            </a:r>
            <a:endParaRPr b="1" sz="2500">
              <a:latin typeface="Lato"/>
              <a:ea typeface="Lato"/>
              <a:cs typeface="Lato"/>
              <a:sym typeface="Lato"/>
            </a:endParaRPr>
          </a:p>
        </p:txBody>
      </p:sp>
      <p:pic>
        <p:nvPicPr>
          <p:cNvPr id="339" name="Google Shape;339;p33"/>
          <p:cNvPicPr preferRelativeResize="0"/>
          <p:nvPr/>
        </p:nvPicPr>
        <p:blipFill rotWithShape="1">
          <a:blip r:embed="rId3">
            <a:alphaModFix/>
          </a:blip>
          <a:srcRect b="5029" l="2120" r="1947" t="2864"/>
          <a:stretch/>
        </p:blipFill>
        <p:spPr>
          <a:xfrm>
            <a:off x="310850" y="1493900"/>
            <a:ext cx="6815850" cy="3261225"/>
          </a:xfrm>
          <a:prstGeom prst="rect">
            <a:avLst/>
          </a:prstGeom>
          <a:noFill/>
          <a:ln>
            <a:noFill/>
          </a:ln>
        </p:spPr>
      </p:pic>
      <p:pic>
        <p:nvPicPr>
          <p:cNvPr id="340" name="Google Shape;340;p33"/>
          <p:cNvPicPr preferRelativeResize="0"/>
          <p:nvPr/>
        </p:nvPicPr>
        <p:blipFill>
          <a:blip r:embed="rId4">
            <a:alphaModFix/>
          </a:blip>
          <a:stretch>
            <a:fillRect/>
          </a:stretch>
        </p:blipFill>
        <p:spPr>
          <a:xfrm>
            <a:off x="7316475" y="1403298"/>
            <a:ext cx="1207444" cy="1226604"/>
          </a:xfrm>
          <a:prstGeom prst="rect">
            <a:avLst/>
          </a:prstGeom>
          <a:noFill/>
          <a:ln>
            <a:noFill/>
          </a:ln>
        </p:spPr>
      </p:pic>
      <p:pic>
        <p:nvPicPr>
          <p:cNvPr id="341" name="Google Shape;341;p33"/>
          <p:cNvPicPr preferRelativeResize="0"/>
          <p:nvPr/>
        </p:nvPicPr>
        <p:blipFill rotWithShape="1">
          <a:blip r:embed="rId5">
            <a:alphaModFix/>
          </a:blip>
          <a:srcRect b="0" l="0" r="0" t="3390"/>
          <a:stretch/>
        </p:blipFill>
        <p:spPr>
          <a:xfrm>
            <a:off x="7316477" y="3710008"/>
            <a:ext cx="1207444" cy="1157415"/>
          </a:xfrm>
          <a:prstGeom prst="rect">
            <a:avLst/>
          </a:prstGeom>
          <a:noFill/>
          <a:ln>
            <a:noFill/>
          </a:ln>
        </p:spPr>
      </p:pic>
      <p:pic>
        <p:nvPicPr>
          <p:cNvPr id="342" name="Google Shape;342;p33"/>
          <p:cNvPicPr preferRelativeResize="0"/>
          <p:nvPr/>
        </p:nvPicPr>
        <p:blipFill>
          <a:blip r:embed="rId6">
            <a:alphaModFix/>
          </a:blip>
          <a:stretch>
            <a:fillRect/>
          </a:stretch>
        </p:blipFill>
        <p:spPr>
          <a:xfrm>
            <a:off x="7316480" y="2571758"/>
            <a:ext cx="1207445" cy="121694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4"/>
          <p:cNvSpPr/>
          <p:nvPr/>
        </p:nvSpPr>
        <p:spPr>
          <a:xfrm>
            <a:off x="0" y="919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4"/>
          <p:cNvSpPr txBox="1"/>
          <p:nvPr/>
        </p:nvSpPr>
        <p:spPr>
          <a:xfrm>
            <a:off x="176300" y="189150"/>
            <a:ext cx="32511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Perlin Noise</a:t>
            </a:r>
            <a:endParaRPr b="1" sz="2500">
              <a:latin typeface="Lato"/>
              <a:ea typeface="Lato"/>
              <a:cs typeface="Lato"/>
              <a:sym typeface="Lato"/>
            </a:endParaRPr>
          </a:p>
        </p:txBody>
      </p:sp>
      <p:pic>
        <p:nvPicPr>
          <p:cNvPr id="349" name="Google Shape;349;p34"/>
          <p:cNvPicPr preferRelativeResize="0"/>
          <p:nvPr/>
        </p:nvPicPr>
        <p:blipFill rotWithShape="1">
          <a:blip r:embed="rId3">
            <a:alphaModFix/>
          </a:blip>
          <a:srcRect b="2008" l="4671" r="0" t="0"/>
          <a:stretch/>
        </p:blipFill>
        <p:spPr>
          <a:xfrm>
            <a:off x="4833575" y="759300"/>
            <a:ext cx="4035875" cy="2268475"/>
          </a:xfrm>
          <a:prstGeom prst="rect">
            <a:avLst/>
          </a:prstGeom>
          <a:noFill/>
          <a:ln>
            <a:noFill/>
          </a:ln>
        </p:spPr>
      </p:pic>
      <p:pic>
        <p:nvPicPr>
          <p:cNvPr id="350" name="Google Shape;350;p34"/>
          <p:cNvPicPr preferRelativeResize="0"/>
          <p:nvPr/>
        </p:nvPicPr>
        <p:blipFill>
          <a:blip r:embed="rId4">
            <a:alphaModFix/>
          </a:blip>
          <a:stretch>
            <a:fillRect/>
          </a:stretch>
        </p:blipFill>
        <p:spPr>
          <a:xfrm>
            <a:off x="176300" y="1028350"/>
            <a:ext cx="3665960" cy="1827698"/>
          </a:xfrm>
          <a:prstGeom prst="rect">
            <a:avLst/>
          </a:prstGeom>
          <a:noFill/>
          <a:ln>
            <a:noFill/>
          </a:ln>
        </p:spPr>
      </p:pic>
      <p:pic>
        <p:nvPicPr>
          <p:cNvPr id="351" name="Google Shape;351;p34"/>
          <p:cNvPicPr preferRelativeResize="0"/>
          <p:nvPr/>
        </p:nvPicPr>
        <p:blipFill rotWithShape="1">
          <a:blip r:embed="rId5">
            <a:alphaModFix/>
          </a:blip>
          <a:srcRect b="0" l="4589" r="0" t="0"/>
          <a:stretch/>
        </p:blipFill>
        <p:spPr>
          <a:xfrm>
            <a:off x="176300" y="2694298"/>
            <a:ext cx="4395700" cy="2459452"/>
          </a:xfrm>
          <a:prstGeom prst="rect">
            <a:avLst/>
          </a:prstGeom>
          <a:noFill/>
          <a:ln>
            <a:noFill/>
          </a:ln>
        </p:spPr>
      </p:pic>
      <p:pic>
        <p:nvPicPr>
          <p:cNvPr id="352" name="Google Shape;352;p34"/>
          <p:cNvPicPr preferRelativeResize="0"/>
          <p:nvPr/>
        </p:nvPicPr>
        <p:blipFill>
          <a:blip r:embed="rId6">
            <a:alphaModFix/>
          </a:blip>
          <a:stretch>
            <a:fillRect/>
          </a:stretch>
        </p:blipFill>
        <p:spPr>
          <a:xfrm>
            <a:off x="5015551" y="3798850"/>
            <a:ext cx="3257550" cy="295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grpSp>
        <p:nvGrpSpPr>
          <p:cNvPr id="357" name="Google Shape;357;p35"/>
          <p:cNvGrpSpPr/>
          <p:nvPr/>
        </p:nvGrpSpPr>
        <p:grpSpPr>
          <a:xfrm>
            <a:off x="5965250" y="3383635"/>
            <a:ext cx="2469661" cy="1384500"/>
            <a:chOff x="6038025" y="2598925"/>
            <a:chExt cx="2469661" cy="1384500"/>
          </a:xfrm>
        </p:grpSpPr>
        <p:cxnSp>
          <p:nvCxnSpPr>
            <p:cNvPr id="358" name="Google Shape;358;p35"/>
            <p:cNvCxnSpPr/>
            <p:nvPr/>
          </p:nvCxnSpPr>
          <p:spPr>
            <a:xfrm>
              <a:off x="6038025" y="3312550"/>
              <a:ext cx="582000" cy="0"/>
            </a:xfrm>
            <a:prstGeom prst="straightConnector1">
              <a:avLst/>
            </a:prstGeom>
            <a:noFill/>
            <a:ln cap="flat" cmpd="sng" w="9525">
              <a:solidFill>
                <a:srgbClr val="C2C2C2"/>
              </a:solidFill>
              <a:prstDash val="solid"/>
              <a:round/>
              <a:headEnd len="sm" w="sm" type="none"/>
              <a:tailEnd len="sm" w="sm" type="none"/>
            </a:ln>
          </p:spPr>
        </p:cxnSp>
        <p:sp>
          <p:nvSpPr>
            <p:cNvPr id="359" name="Google Shape;359;p35"/>
            <p:cNvSpPr txBox="1"/>
            <p:nvPr/>
          </p:nvSpPr>
          <p:spPr>
            <a:xfrm>
              <a:off x="6640486" y="2598925"/>
              <a:ext cx="1867200" cy="13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t>Tree</a:t>
              </a:r>
              <a:endParaRPr b="1" sz="1200">
                <a:latin typeface="Roboto"/>
                <a:ea typeface="Roboto"/>
                <a:cs typeface="Roboto"/>
                <a:sym typeface="Roboto"/>
              </a:endParaRPr>
            </a:p>
            <a:p>
              <a:pPr indent="0" lvl="0" marL="0" rtl="0" algn="l">
                <a:spcBef>
                  <a:spcPts val="0"/>
                </a:spcBef>
                <a:spcAft>
                  <a:spcPts val="0"/>
                </a:spcAft>
                <a:buNone/>
              </a:pPr>
              <a:r>
                <a:t/>
              </a:r>
              <a:endParaRPr b="1" sz="1000">
                <a:latin typeface="Roboto"/>
                <a:ea typeface="Roboto"/>
                <a:cs typeface="Roboto"/>
                <a:sym typeface="Roboto"/>
              </a:endParaRPr>
            </a:p>
            <a:p>
              <a:pPr indent="0" lvl="0" marL="0" rtl="0" algn="l">
                <a:spcBef>
                  <a:spcPts val="0"/>
                </a:spcBef>
                <a:spcAft>
                  <a:spcPts val="1600"/>
                </a:spcAft>
                <a:buNone/>
              </a:pPr>
              <a:r>
                <a:rPr lang="en" sz="1000">
                  <a:latin typeface="Roboto"/>
                  <a:ea typeface="Roboto"/>
                  <a:cs typeface="Roboto"/>
                  <a:sym typeface="Roboto"/>
                </a:rPr>
                <a:t>The SVG is stored as a tree data structure after being bisected into the elemental structures</a:t>
              </a:r>
              <a:endParaRPr b="1" sz="1000">
                <a:latin typeface="Roboto"/>
                <a:ea typeface="Roboto"/>
                <a:cs typeface="Roboto"/>
                <a:sym typeface="Roboto"/>
              </a:endParaRPr>
            </a:p>
          </p:txBody>
        </p:sp>
        <p:sp>
          <p:nvSpPr>
            <p:cNvPr id="360" name="Google Shape;360;p35"/>
            <p:cNvSpPr/>
            <p:nvPr/>
          </p:nvSpPr>
          <p:spPr>
            <a:xfrm>
              <a:off x="6424027" y="3212150"/>
              <a:ext cx="198600" cy="198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5"/>
          <p:cNvGrpSpPr/>
          <p:nvPr/>
        </p:nvGrpSpPr>
        <p:grpSpPr>
          <a:xfrm>
            <a:off x="4755700" y="1423350"/>
            <a:ext cx="2709480" cy="1384500"/>
            <a:chOff x="4908100" y="889955"/>
            <a:chExt cx="2709480" cy="1384500"/>
          </a:xfrm>
        </p:grpSpPr>
        <p:cxnSp>
          <p:nvCxnSpPr>
            <p:cNvPr id="362" name="Google Shape;362;p35"/>
            <p:cNvCxnSpPr/>
            <p:nvPr/>
          </p:nvCxnSpPr>
          <p:spPr>
            <a:xfrm>
              <a:off x="4908100" y="1593250"/>
              <a:ext cx="1715100" cy="0"/>
            </a:xfrm>
            <a:prstGeom prst="straightConnector1">
              <a:avLst/>
            </a:prstGeom>
            <a:noFill/>
            <a:ln cap="flat" cmpd="sng" w="9525">
              <a:solidFill>
                <a:srgbClr val="C2C2C2"/>
              </a:solidFill>
              <a:prstDash val="solid"/>
              <a:round/>
              <a:headEnd len="sm" w="sm" type="none"/>
              <a:tailEnd len="sm" w="sm" type="none"/>
            </a:ln>
          </p:spPr>
        </p:cxnSp>
        <p:sp>
          <p:nvSpPr>
            <p:cNvPr id="363" name="Google Shape;363;p35"/>
            <p:cNvSpPr txBox="1"/>
            <p:nvPr/>
          </p:nvSpPr>
          <p:spPr>
            <a:xfrm>
              <a:off x="6640480" y="889955"/>
              <a:ext cx="977100" cy="13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t>Decorative Operators</a:t>
              </a:r>
              <a:endParaRPr b="1" sz="12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a:p>
              <a:pPr indent="0" lvl="0" marL="0" rtl="0" algn="l">
                <a:spcBef>
                  <a:spcPts val="1600"/>
                </a:spcBef>
                <a:spcAft>
                  <a:spcPts val="1600"/>
                </a:spcAft>
                <a:buNone/>
              </a:pPr>
              <a:r>
                <a:rPr lang="en" sz="1000">
                  <a:latin typeface="Roboto"/>
                  <a:ea typeface="Roboto"/>
                  <a:cs typeface="Roboto"/>
                  <a:sym typeface="Roboto"/>
                </a:rPr>
                <a:t>The shapes are filled and stippled</a:t>
              </a:r>
              <a:endParaRPr b="1" sz="1000">
                <a:latin typeface="Roboto"/>
                <a:ea typeface="Roboto"/>
                <a:cs typeface="Roboto"/>
                <a:sym typeface="Roboto"/>
              </a:endParaRPr>
            </a:p>
          </p:txBody>
        </p:sp>
        <p:sp>
          <p:nvSpPr>
            <p:cNvPr id="364" name="Google Shape;364;p35"/>
            <p:cNvSpPr/>
            <p:nvPr/>
          </p:nvSpPr>
          <p:spPr>
            <a:xfrm>
              <a:off x="6427830" y="1493307"/>
              <a:ext cx="198600" cy="198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txBox="1"/>
            <p:nvPr/>
          </p:nvSpPr>
          <p:spPr>
            <a:xfrm>
              <a:off x="6166270" y="1325315"/>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rgbClr val="FFFFFF"/>
                  </a:solidFill>
                  <a:latin typeface="Roboto"/>
                  <a:ea typeface="Roboto"/>
                  <a:cs typeface="Roboto"/>
                  <a:sym typeface="Roboto"/>
                </a:rPr>
                <a:t>1</a:t>
              </a:r>
              <a:endParaRPr sz="800">
                <a:solidFill>
                  <a:srgbClr val="FFFFFF"/>
                </a:solidFill>
                <a:latin typeface="Roboto"/>
                <a:ea typeface="Roboto"/>
                <a:cs typeface="Roboto"/>
                <a:sym typeface="Roboto"/>
              </a:endParaRPr>
            </a:p>
          </p:txBody>
        </p:sp>
      </p:grpSp>
      <p:grpSp>
        <p:nvGrpSpPr>
          <p:cNvPr id="366" name="Google Shape;366;p35"/>
          <p:cNvGrpSpPr/>
          <p:nvPr/>
        </p:nvGrpSpPr>
        <p:grpSpPr>
          <a:xfrm>
            <a:off x="2662194" y="1631550"/>
            <a:ext cx="3514811" cy="3252003"/>
            <a:chOff x="2991269" y="1153325"/>
            <a:chExt cx="3514811" cy="3252003"/>
          </a:xfrm>
        </p:grpSpPr>
        <p:sp>
          <p:nvSpPr>
            <p:cNvPr id="367" name="Google Shape;367;p35"/>
            <p:cNvSpPr/>
            <p:nvPr/>
          </p:nvSpPr>
          <p:spPr>
            <a:xfrm>
              <a:off x="3477586" y="2585458"/>
              <a:ext cx="2541910" cy="950456"/>
            </a:xfrm>
            <a:custGeom>
              <a:rect b="b" l="l" r="r" t="t"/>
              <a:pathLst>
                <a:path extrusionOk="0" h="43529" w="126826">
                  <a:moveTo>
                    <a:pt x="0" y="20002"/>
                  </a:moveTo>
                  <a:lnTo>
                    <a:pt x="63389" y="43529"/>
                  </a:lnTo>
                  <a:lnTo>
                    <a:pt x="126826" y="19907"/>
                  </a:lnTo>
                  <a:lnTo>
                    <a:pt x="63580" y="0"/>
                  </a:lnTo>
                  <a:close/>
                </a:path>
              </a:pathLst>
            </a:custGeom>
            <a:solidFill>
              <a:srgbClr val="D9D9D9"/>
            </a:solidFill>
            <a:ln>
              <a:noFill/>
            </a:ln>
          </p:spPr>
        </p:sp>
        <p:sp>
          <p:nvSpPr>
            <p:cNvPr id="368" name="Google Shape;368;p35"/>
            <p:cNvSpPr/>
            <p:nvPr/>
          </p:nvSpPr>
          <p:spPr>
            <a:xfrm>
              <a:off x="2991269" y="3020977"/>
              <a:ext cx="1758228" cy="1384350"/>
            </a:xfrm>
            <a:custGeom>
              <a:rect b="b" l="l" r="r" t="t"/>
              <a:pathLst>
                <a:path extrusionOk="0" h="63817" w="87725">
                  <a:moveTo>
                    <a:pt x="24288" y="0"/>
                  </a:moveTo>
                  <a:lnTo>
                    <a:pt x="0" y="29908"/>
                  </a:lnTo>
                  <a:lnTo>
                    <a:pt x="87725" y="63817"/>
                  </a:lnTo>
                  <a:lnTo>
                    <a:pt x="87725" y="42291"/>
                  </a:lnTo>
                  <a:lnTo>
                    <a:pt x="87725" y="23526"/>
                  </a:lnTo>
                  <a:close/>
                </a:path>
              </a:pathLst>
            </a:custGeom>
            <a:solidFill>
              <a:schemeClr val="accent4"/>
            </a:solidFill>
            <a:ln>
              <a:noFill/>
            </a:ln>
          </p:spPr>
        </p:sp>
        <p:sp>
          <p:nvSpPr>
            <p:cNvPr id="369" name="Google Shape;369;p35"/>
            <p:cNvSpPr/>
            <p:nvPr/>
          </p:nvSpPr>
          <p:spPr>
            <a:xfrm flipH="1">
              <a:off x="4747852" y="3020977"/>
              <a:ext cx="1758228" cy="1384350"/>
            </a:xfrm>
            <a:custGeom>
              <a:rect b="b" l="l" r="r" t="t"/>
              <a:pathLst>
                <a:path extrusionOk="0" h="63817" w="87725">
                  <a:moveTo>
                    <a:pt x="24288" y="0"/>
                  </a:moveTo>
                  <a:lnTo>
                    <a:pt x="0" y="29908"/>
                  </a:lnTo>
                  <a:lnTo>
                    <a:pt x="87725" y="63817"/>
                  </a:lnTo>
                  <a:lnTo>
                    <a:pt x="87725" y="42291"/>
                  </a:lnTo>
                  <a:lnTo>
                    <a:pt x="87725" y="23526"/>
                  </a:lnTo>
                  <a:close/>
                </a:path>
              </a:pathLst>
            </a:custGeom>
            <a:solidFill>
              <a:srgbClr val="00FFFF"/>
            </a:solidFill>
            <a:ln>
              <a:noFill/>
            </a:ln>
          </p:spPr>
        </p:sp>
        <p:sp>
          <p:nvSpPr>
            <p:cNvPr id="370" name="Google Shape;370;p35"/>
            <p:cNvSpPr/>
            <p:nvPr/>
          </p:nvSpPr>
          <p:spPr>
            <a:xfrm>
              <a:off x="3969199" y="2001324"/>
              <a:ext cx="1565850" cy="585863"/>
            </a:xfrm>
            <a:custGeom>
              <a:rect b="b" l="l" r="r" t="t"/>
              <a:pathLst>
                <a:path extrusionOk="0" h="8150" w="24053">
                  <a:moveTo>
                    <a:pt x="0" y="3827"/>
                  </a:moveTo>
                  <a:lnTo>
                    <a:pt x="11976" y="8150"/>
                  </a:lnTo>
                  <a:lnTo>
                    <a:pt x="24053" y="3827"/>
                  </a:lnTo>
                  <a:lnTo>
                    <a:pt x="12126" y="0"/>
                  </a:lnTo>
                  <a:close/>
                </a:path>
              </a:pathLst>
            </a:custGeom>
            <a:solidFill>
              <a:srgbClr val="D9D9D9"/>
            </a:solidFill>
            <a:ln>
              <a:noFill/>
            </a:ln>
          </p:spPr>
        </p:sp>
        <p:sp>
          <p:nvSpPr>
            <p:cNvPr id="371" name="Google Shape;371;p35"/>
            <p:cNvSpPr/>
            <p:nvPr/>
          </p:nvSpPr>
          <p:spPr>
            <a:xfrm>
              <a:off x="3563255" y="2275837"/>
              <a:ext cx="1189300" cy="1015326"/>
            </a:xfrm>
            <a:custGeom>
              <a:rect b="b" l="l" r="r" t="t"/>
              <a:pathLst>
                <a:path extrusionOk="0" h="14114" w="18238">
                  <a:moveTo>
                    <a:pt x="6262" y="0"/>
                  </a:moveTo>
                  <a:lnTo>
                    <a:pt x="18238" y="4324"/>
                  </a:lnTo>
                  <a:lnTo>
                    <a:pt x="18238" y="14114"/>
                  </a:lnTo>
                  <a:lnTo>
                    <a:pt x="0" y="7554"/>
                  </a:lnTo>
                  <a:close/>
                </a:path>
              </a:pathLst>
            </a:custGeom>
            <a:solidFill>
              <a:schemeClr val="accent4"/>
            </a:solidFill>
            <a:ln>
              <a:noFill/>
            </a:ln>
          </p:spPr>
        </p:sp>
        <p:sp>
          <p:nvSpPr>
            <p:cNvPr id="372" name="Google Shape;372;p35"/>
            <p:cNvSpPr/>
            <p:nvPr/>
          </p:nvSpPr>
          <p:spPr>
            <a:xfrm flipH="1">
              <a:off x="4749365" y="2275837"/>
              <a:ext cx="1189300" cy="1015326"/>
            </a:xfrm>
            <a:custGeom>
              <a:rect b="b" l="l" r="r" t="t"/>
              <a:pathLst>
                <a:path extrusionOk="0" h="14114" w="18238">
                  <a:moveTo>
                    <a:pt x="6262" y="0"/>
                  </a:moveTo>
                  <a:lnTo>
                    <a:pt x="18238" y="4324"/>
                  </a:lnTo>
                  <a:lnTo>
                    <a:pt x="18238" y="14114"/>
                  </a:lnTo>
                  <a:lnTo>
                    <a:pt x="0" y="7554"/>
                  </a:lnTo>
                  <a:close/>
                </a:path>
              </a:pathLst>
            </a:custGeom>
            <a:solidFill>
              <a:srgbClr val="00FFFF"/>
            </a:solidFill>
            <a:ln>
              <a:noFill/>
            </a:ln>
          </p:spPr>
        </p:sp>
        <p:sp>
          <p:nvSpPr>
            <p:cNvPr id="373" name="Google Shape;373;p35"/>
            <p:cNvSpPr/>
            <p:nvPr/>
          </p:nvSpPr>
          <p:spPr>
            <a:xfrm>
              <a:off x="4059061" y="1153325"/>
              <a:ext cx="693508" cy="1201140"/>
            </a:xfrm>
            <a:custGeom>
              <a:rect b="b" l="l" r="r" t="t"/>
              <a:pathLst>
                <a:path extrusionOk="0" h="16697" w="10635">
                  <a:moveTo>
                    <a:pt x="10635" y="0"/>
                  </a:moveTo>
                  <a:lnTo>
                    <a:pt x="0" y="12722"/>
                  </a:lnTo>
                  <a:lnTo>
                    <a:pt x="10635" y="16697"/>
                  </a:lnTo>
                  <a:close/>
                </a:path>
              </a:pathLst>
            </a:custGeom>
            <a:solidFill>
              <a:schemeClr val="accent4"/>
            </a:solidFill>
            <a:ln>
              <a:noFill/>
            </a:ln>
          </p:spPr>
        </p:sp>
        <p:sp>
          <p:nvSpPr>
            <p:cNvPr id="374" name="Google Shape;374;p35"/>
            <p:cNvSpPr/>
            <p:nvPr/>
          </p:nvSpPr>
          <p:spPr>
            <a:xfrm flipH="1">
              <a:off x="4749350" y="1153325"/>
              <a:ext cx="693508" cy="1201140"/>
            </a:xfrm>
            <a:custGeom>
              <a:rect b="b" l="l" r="r" t="t"/>
              <a:pathLst>
                <a:path extrusionOk="0" h="16697" w="10635">
                  <a:moveTo>
                    <a:pt x="10635" y="0"/>
                  </a:moveTo>
                  <a:lnTo>
                    <a:pt x="0" y="12722"/>
                  </a:lnTo>
                  <a:lnTo>
                    <a:pt x="10635" y="16697"/>
                  </a:lnTo>
                  <a:close/>
                </a:path>
              </a:pathLst>
            </a:custGeom>
            <a:solidFill>
              <a:srgbClr val="00FFFF"/>
            </a:solidFill>
            <a:ln>
              <a:noFill/>
            </a:ln>
          </p:spPr>
        </p:sp>
      </p:grpSp>
      <p:grpSp>
        <p:nvGrpSpPr>
          <p:cNvPr id="375" name="Google Shape;375;p35"/>
          <p:cNvGrpSpPr/>
          <p:nvPr/>
        </p:nvGrpSpPr>
        <p:grpSpPr>
          <a:xfrm>
            <a:off x="1633975" y="2460388"/>
            <a:ext cx="1864991" cy="1096200"/>
            <a:chOff x="1786375" y="1979958"/>
            <a:chExt cx="1864991" cy="1096200"/>
          </a:xfrm>
        </p:grpSpPr>
        <p:sp>
          <p:nvSpPr>
            <p:cNvPr id="376" name="Google Shape;376;p35"/>
            <p:cNvSpPr txBox="1"/>
            <p:nvPr/>
          </p:nvSpPr>
          <p:spPr>
            <a:xfrm>
              <a:off x="1786375" y="1979958"/>
              <a:ext cx="1168500" cy="1096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100"/>
                <a:t>Grouping And Geometric Operators</a:t>
              </a:r>
              <a:endParaRPr b="1" sz="1200">
                <a:latin typeface="Roboto"/>
                <a:ea typeface="Roboto"/>
                <a:cs typeface="Roboto"/>
                <a:sym typeface="Roboto"/>
              </a:endParaRPr>
            </a:p>
            <a:p>
              <a:pPr indent="0" lvl="0" marL="0" rtl="0" algn="r">
                <a:spcBef>
                  <a:spcPts val="0"/>
                </a:spcBef>
                <a:spcAft>
                  <a:spcPts val="0"/>
                </a:spcAft>
                <a:buNone/>
              </a:pPr>
              <a:r>
                <a:t/>
              </a:r>
              <a:endParaRPr b="1" sz="1200">
                <a:latin typeface="Roboto"/>
                <a:ea typeface="Roboto"/>
                <a:cs typeface="Roboto"/>
                <a:sym typeface="Roboto"/>
              </a:endParaRPr>
            </a:p>
            <a:p>
              <a:pPr indent="0" lvl="0" marL="0" rtl="0" algn="r">
                <a:spcBef>
                  <a:spcPts val="0"/>
                </a:spcBef>
                <a:spcAft>
                  <a:spcPts val="1600"/>
                </a:spcAft>
                <a:buNone/>
              </a:pPr>
              <a:r>
                <a:rPr lang="en" sz="1000">
                  <a:latin typeface="Roboto"/>
                  <a:ea typeface="Roboto"/>
                  <a:cs typeface="Roboto"/>
                  <a:sym typeface="Roboto"/>
                </a:rPr>
                <a:t>The shapes are grouped, split, placed and outlined</a:t>
              </a:r>
              <a:endParaRPr b="1" sz="800">
                <a:latin typeface="Roboto"/>
                <a:ea typeface="Roboto"/>
                <a:cs typeface="Roboto"/>
                <a:sym typeface="Roboto"/>
              </a:endParaRPr>
            </a:p>
          </p:txBody>
        </p:sp>
        <p:cxnSp>
          <p:nvCxnSpPr>
            <p:cNvPr id="377" name="Google Shape;377;p35"/>
            <p:cNvCxnSpPr>
              <a:endCxn id="378" idx="1"/>
            </p:cNvCxnSpPr>
            <p:nvPr/>
          </p:nvCxnSpPr>
          <p:spPr>
            <a:xfrm flipH="1">
              <a:off x="2955066" y="2471859"/>
              <a:ext cx="696300" cy="12000"/>
            </a:xfrm>
            <a:prstGeom prst="straightConnector1">
              <a:avLst/>
            </a:prstGeom>
            <a:noFill/>
            <a:ln cap="flat" cmpd="sng" w="9525">
              <a:solidFill>
                <a:srgbClr val="C2C2C2"/>
              </a:solidFill>
              <a:prstDash val="solid"/>
              <a:round/>
              <a:headEnd len="sm" w="sm" type="none"/>
              <a:tailEnd len="sm" w="sm" type="none"/>
            </a:ln>
          </p:spPr>
        </p:cxnSp>
        <p:sp>
          <p:nvSpPr>
            <p:cNvPr id="379" name="Google Shape;379;p35"/>
            <p:cNvSpPr/>
            <p:nvPr/>
          </p:nvSpPr>
          <p:spPr>
            <a:xfrm>
              <a:off x="2979501" y="2361000"/>
              <a:ext cx="198600" cy="198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35"/>
          <p:cNvGrpSpPr/>
          <p:nvPr/>
        </p:nvGrpSpPr>
        <p:grpSpPr>
          <a:xfrm>
            <a:off x="2722116" y="4281689"/>
            <a:ext cx="1132559" cy="312900"/>
            <a:chOff x="2498491" y="2373759"/>
            <a:chExt cx="1132559" cy="312900"/>
          </a:xfrm>
        </p:grpSpPr>
        <p:cxnSp>
          <p:nvCxnSpPr>
            <p:cNvPr id="381" name="Google Shape;381;p35"/>
            <p:cNvCxnSpPr/>
            <p:nvPr/>
          </p:nvCxnSpPr>
          <p:spPr>
            <a:xfrm rot="10800000">
              <a:off x="2587350" y="2536350"/>
              <a:ext cx="1043700" cy="0"/>
            </a:xfrm>
            <a:prstGeom prst="straightConnector1">
              <a:avLst/>
            </a:prstGeom>
            <a:noFill/>
            <a:ln cap="flat" cmpd="sng" w="9525">
              <a:solidFill>
                <a:srgbClr val="C2C2C2"/>
              </a:solidFill>
              <a:prstDash val="solid"/>
              <a:round/>
              <a:headEnd len="sm" w="sm" type="none"/>
              <a:tailEnd len="sm" w="sm" type="none"/>
            </a:ln>
          </p:spPr>
        </p:cxnSp>
        <p:sp>
          <p:nvSpPr>
            <p:cNvPr id="382" name="Google Shape;382;p35"/>
            <p:cNvSpPr txBox="1"/>
            <p:nvPr/>
          </p:nvSpPr>
          <p:spPr>
            <a:xfrm>
              <a:off x="2498491" y="237375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rgbClr val="FFFFFF"/>
                  </a:solidFill>
                  <a:latin typeface="Roboto"/>
                  <a:ea typeface="Roboto"/>
                  <a:cs typeface="Roboto"/>
                  <a:sym typeface="Roboto"/>
                </a:rPr>
                <a:t>2</a:t>
              </a:r>
              <a:endParaRPr sz="800">
                <a:solidFill>
                  <a:srgbClr val="FFFFFF"/>
                </a:solidFill>
                <a:latin typeface="Roboto"/>
                <a:ea typeface="Roboto"/>
                <a:cs typeface="Roboto"/>
                <a:sym typeface="Roboto"/>
              </a:endParaRPr>
            </a:p>
          </p:txBody>
        </p:sp>
      </p:grpSp>
      <p:sp>
        <p:nvSpPr>
          <p:cNvPr id="383" name="Google Shape;383;p35"/>
          <p:cNvSpPr/>
          <p:nvPr/>
        </p:nvSpPr>
        <p:spPr>
          <a:xfrm>
            <a:off x="2692301" y="4329880"/>
            <a:ext cx="198600" cy="198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5"/>
          <p:cNvGrpSpPr/>
          <p:nvPr/>
        </p:nvGrpSpPr>
        <p:grpSpPr>
          <a:xfrm>
            <a:off x="1429046" y="890253"/>
            <a:ext cx="2994729" cy="1384500"/>
            <a:chOff x="788721" y="1539298"/>
            <a:chExt cx="2994729" cy="1384500"/>
          </a:xfrm>
        </p:grpSpPr>
        <p:sp>
          <p:nvSpPr>
            <p:cNvPr id="385" name="Google Shape;385;p35"/>
            <p:cNvSpPr txBox="1"/>
            <p:nvPr/>
          </p:nvSpPr>
          <p:spPr>
            <a:xfrm>
              <a:off x="788721" y="1539298"/>
              <a:ext cx="1867200" cy="13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100"/>
                <a:t>Shape Perturbation</a:t>
              </a:r>
              <a:endParaRPr b="1" sz="1200">
                <a:latin typeface="Roboto"/>
                <a:ea typeface="Roboto"/>
                <a:cs typeface="Roboto"/>
                <a:sym typeface="Roboto"/>
              </a:endParaRPr>
            </a:p>
            <a:p>
              <a:pPr indent="0" lvl="0" marL="0" rtl="0" algn="r">
                <a:spcBef>
                  <a:spcPts val="0"/>
                </a:spcBef>
                <a:spcAft>
                  <a:spcPts val="0"/>
                </a:spcAft>
                <a:buNone/>
              </a:pPr>
              <a:r>
                <a:t/>
              </a:r>
              <a:endParaRPr b="1" sz="1200">
                <a:latin typeface="Roboto"/>
                <a:ea typeface="Roboto"/>
                <a:cs typeface="Roboto"/>
                <a:sym typeface="Roboto"/>
              </a:endParaRPr>
            </a:p>
            <a:p>
              <a:pPr indent="0" lvl="0" marL="0" rtl="0" algn="r">
                <a:spcBef>
                  <a:spcPts val="0"/>
                </a:spcBef>
                <a:spcAft>
                  <a:spcPts val="1600"/>
                </a:spcAft>
                <a:buNone/>
              </a:pPr>
              <a:r>
                <a:rPr lang="en" sz="1000">
                  <a:latin typeface="Roboto"/>
                  <a:ea typeface="Roboto"/>
                  <a:cs typeface="Roboto"/>
                  <a:sym typeface="Roboto"/>
                </a:rPr>
                <a:t> A coherent noise function that is applied to all shapes with the same group id</a:t>
              </a:r>
              <a:endParaRPr sz="1000">
                <a:latin typeface="Roboto"/>
                <a:ea typeface="Roboto"/>
                <a:cs typeface="Roboto"/>
                <a:sym typeface="Roboto"/>
              </a:endParaRPr>
            </a:p>
          </p:txBody>
        </p:sp>
        <p:cxnSp>
          <p:nvCxnSpPr>
            <p:cNvPr id="386" name="Google Shape;386;p35"/>
            <p:cNvCxnSpPr/>
            <p:nvPr/>
          </p:nvCxnSpPr>
          <p:spPr>
            <a:xfrm rot="10800000">
              <a:off x="2739750" y="2307750"/>
              <a:ext cx="1043700" cy="0"/>
            </a:xfrm>
            <a:prstGeom prst="straightConnector1">
              <a:avLst/>
            </a:prstGeom>
            <a:noFill/>
            <a:ln cap="flat" cmpd="sng" w="9525">
              <a:solidFill>
                <a:srgbClr val="C2C2C2"/>
              </a:solidFill>
              <a:prstDash val="solid"/>
              <a:round/>
              <a:headEnd len="sm" w="sm" type="none"/>
              <a:tailEnd len="sm" w="sm" type="none"/>
            </a:ln>
          </p:spPr>
        </p:cxnSp>
        <p:sp>
          <p:nvSpPr>
            <p:cNvPr id="387" name="Google Shape;387;p35"/>
            <p:cNvSpPr txBox="1"/>
            <p:nvPr/>
          </p:nvSpPr>
          <p:spPr>
            <a:xfrm>
              <a:off x="2651441" y="2151284"/>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rgbClr val="FFFFFF"/>
                  </a:solidFill>
                  <a:latin typeface="Roboto"/>
                  <a:ea typeface="Roboto"/>
                  <a:cs typeface="Roboto"/>
                  <a:sym typeface="Roboto"/>
                </a:rPr>
                <a:t>2</a:t>
              </a:r>
              <a:endParaRPr sz="800">
                <a:solidFill>
                  <a:srgbClr val="FFFFFF"/>
                </a:solidFill>
                <a:latin typeface="Roboto"/>
                <a:ea typeface="Roboto"/>
                <a:cs typeface="Roboto"/>
                <a:sym typeface="Roboto"/>
              </a:endParaRPr>
            </a:p>
          </p:txBody>
        </p:sp>
      </p:grpSp>
      <p:sp>
        <p:nvSpPr>
          <p:cNvPr id="388" name="Google Shape;388;p35"/>
          <p:cNvSpPr txBox="1"/>
          <p:nvPr/>
        </p:nvSpPr>
        <p:spPr>
          <a:xfrm>
            <a:off x="3339095" y="1502260"/>
            <a:ext cx="247500" cy="31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solidFill>
                  <a:srgbClr val="FFFFFF"/>
                </a:solidFill>
                <a:latin typeface="Roboto"/>
                <a:ea typeface="Roboto"/>
                <a:cs typeface="Roboto"/>
                <a:sym typeface="Roboto"/>
              </a:rPr>
              <a:t>1</a:t>
            </a:r>
            <a:r>
              <a:rPr lang="en" sz="800">
                <a:solidFill>
                  <a:srgbClr val="FFFFFF"/>
                </a:solidFill>
                <a:latin typeface="Roboto"/>
                <a:ea typeface="Roboto"/>
                <a:cs typeface="Roboto"/>
                <a:sym typeface="Roboto"/>
              </a:rPr>
              <a:t>11</a:t>
            </a:r>
            <a:endParaRPr sz="800">
              <a:solidFill>
                <a:srgbClr val="FFFFFF"/>
              </a:solidFill>
              <a:latin typeface="Roboto"/>
              <a:ea typeface="Roboto"/>
              <a:cs typeface="Roboto"/>
              <a:sym typeface="Roboto"/>
            </a:endParaRPr>
          </a:p>
        </p:txBody>
      </p:sp>
      <p:sp>
        <p:nvSpPr>
          <p:cNvPr id="389" name="Google Shape;389;p35"/>
          <p:cNvSpPr/>
          <p:nvPr/>
        </p:nvSpPr>
        <p:spPr>
          <a:xfrm>
            <a:off x="3363555" y="1559552"/>
            <a:ext cx="198600" cy="198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90" name="Google Shape;390;p35"/>
          <p:cNvSpPr txBox="1"/>
          <p:nvPr/>
        </p:nvSpPr>
        <p:spPr>
          <a:xfrm>
            <a:off x="2638991" y="428168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latin typeface="Roboto"/>
                <a:ea typeface="Roboto"/>
                <a:cs typeface="Roboto"/>
                <a:sym typeface="Roboto"/>
              </a:rPr>
              <a:t>1</a:t>
            </a:r>
            <a:endParaRPr sz="800">
              <a:latin typeface="Roboto"/>
              <a:ea typeface="Roboto"/>
              <a:cs typeface="Roboto"/>
              <a:sym typeface="Roboto"/>
            </a:endParaRPr>
          </a:p>
        </p:txBody>
      </p:sp>
      <p:sp>
        <p:nvSpPr>
          <p:cNvPr id="378" name="Google Shape;378;p35"/>
          <p:cNvSpPr txBox="1"/>
          <p:nvPr/>
        </p:nvSpPr>
        <p:spPr>
          <a:xfrm>
            <a:off x="2802666" y="280783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latin typeface="Roboto"/>
                <a:ea typeface="Roboto"/>
                <a:cs typeface="Roboto"/>
                <a:sym typeface="Roboto"/>
              </a:rPr>
              <a:t>3</a:t>
            </a:r>
            <a:endParaRPr sz="800">
              <a:latin typeface="Roboto"/>
              <a:ea typeface="Roboto"/>
              <a:cs typeface="Roboto"/>
              <a:sym typeface="Roboto"/>
            </a:endParaRPr>
          </a:p>
        </p:txBody>
      </p:sp>
      <p:sp>
        <p:nvSpPr>
          <p:cNvPr id="391" name="Google Shape;391;p35"/>
          <p:cNvSpPr txBox="1"/>
          <p:nvPr/>
        </p:nvSpPr>
        <p:spPr>
          <a:xfrm>
            <a:off x="6326242" y="394081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latin typeface="Roboto"/>
                <a:ea typeface="Roboto"/>
                <a:cs typeface="Roboto"/>
                <a:sym typeface="Roboto"/>
              </a:rPr>
              <a:t>2</a:t>
            </a:r>
            <a:endParaRPr sz="800">
              <a:latin typeface="Roboto"/>
              <a:ea typeface="Roboto"/>
              <a:cs typeface="Roboto"/>
              <a:sym typeface="Roboto"/>
            </a:endParaRPr>
          </a:p>
        </p:txBody>
      </p:sp>
      <p:sp>
        <p:nvSpPr>
          <p:cNvPr id="392" name="Google Shape;392;p35"/>
          <p:cNvSpPr txBox="1"/>
          <p:nvPr/>
        </p:nvSpPr>
        <p:spPr>
          <a:xfrm>
            <a:off x="6177000" y="1986550"/>
            <a:ext cx="396300" cy="55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latin typeface="Roboto"/>
                <a:ea typeface="Roboto"/>
                <a:cs typeface="Roboto"/>
                <a:sym typeface="Roboto"/>
              </a:rPr>
              <a:t>4</a:t>
            </a:r>
            <a:endParaRPr sz="800">
              <a:latin typeface="Roboto"/>
              <a:ea typeface="Roboto"/>
              <a:cs typeface="Roboto"/>
              <a:sym typeface="Roboto"/>
            </a:endParaRPr>
          </a:p>
        </p:txBody>
      </p:sp>
      <p:sp>
        <p:nvSpPr>
          <p:cNvPr id="393" name="Google Shape;393;p35"/>
          <p:cNvSpPr txBox="1"/>
          <p:nvPr/>
        </p:nvSpPr>
        <p:spPr>
          <a:xfrm>
            <a:off x="3339091" y="150223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latin typeface="Roboto"/>
                <a:ea typeface="Roboto"/>
                <a:cs typeface="Roboto"/>
                <a:sym typeface="Roboto"/>
              </a:rPr>
              <a:t>5</a:t>
            </a:r>
            <a:endParaRPr sz="800">
              <a:latin typeface="Roboto"/>
              <a:ea typeface="Roboto"/>
              <a:cs typeface="Roboto"/>
              <a:sym typeface="Roboto"/>
            </a:endParaRPr>
          </a:p>
        </p:txBody>
      </p:sp>
      <p:sp>
        <p:nvSpPr>
          <p:cNvPr id="394" name="Google Shape;394;p35"/>
          <p:cNvSpPr/>
          <p:nvPr/>
        </p:nvSpPr>
        <p:spPr>
          <a:xfrm>
            <a:off x="0" y="173175"/>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5"/>
          <p:cNvSpPr txBox="1"/>
          <p:nvPr/>
        </p:nvSpPr>
        <p:spPr>
          <a:xfrm>
            <a:off x="176300" y="194175"/>
            <a:ext cx="2173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Iteration</a:t>
            </a:r>
            <a:endParaRPr b="1" sz="2500">
              <a:latin typeface="Lato"/>
              <a:ea typeface="Lato"/>
              <a:cs typeface="Lato"/>
              <a:sym typeface="Lato"/>
            </a:endParaRPr>
          </a:p>
        </p:txBody>
      </p:sp>
      <p:sp>
        <p:nvSpPr>
          <p:cNvPr id="396" name="Google Shape;396;p35"/>
          <p:cNvSpPr txBox="1"/>
          <p:nvPr/>
        </p:nvSpPr>
        <p:spPr>
          <a:xfrm>
            <a:off x="1259700" y="3736775"/>
            <a:ext cx="1403700" cy="13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100"/>
              <a:t>Input </a:t>
            </a:r>
            <a:endParaRPr b="1" sz="1200">
              <a:latin typeface="Roboto"/>
              <a:ea typeface="Roboto"/>
              <a:cs typeface="Roboto"/>
              <a:sym typeface="Roboto"/>
            </a:endParaRPr>
          </a:p>
          <a:p>
            <a:pPr indent="0" lvl="0" marL="0" rtl="0" algn="r">
              <a:spcBef>
                <a:spcPts val="0"/>
              </a:spcBef>
              <a:spcAft>
                <a:spcPts val="0"/>
              </a:spcAft>
              <a:buNone/>
            </a:pPr>
            <a:r>
              <a:t/>
            </a:r>
            <a:endParaRPr b="1" sz="1000">
              <a:latin typeface="Roboto"/>
              <a:ea typeface="Roboto"/>
              <a:cs typeface="Roboto"/>
              <a:sym typeface="Roboto"/>
            </a:endParaRPr>
          </a:p>
          <a:p>
            <a:pPr indent="0" lvl="0" marL="0" rtl="0" algn="r">
              <a:spcBef>
                <a:spcPts val="0"/>
              </a:spcBef>
              <a:spcAft>
                <a:spcPts val="0"/>
              </a:spcAft>
              <a:buNone/>
            </a:pPr>
            <a:r>
              <a:rPr lang="en" sz="1000">
                <a:latin typeface="Roboto"/>
                <a:ea typeface="Roboto"/>
                <a:cs typeface="Roboto"/>
                <a:sym typeface="Roboto"/>
              </a:rPr>
              <a:t>An outline sketch in SVG format is provided as input</a:t>
            </a:r>
            <a:endParaRPr sz="1000">
              <a:latin typeface="Roboto"/>
              <a:ea typeface="Roboto"/>
              <a:cs typeface="Roboto"/>
              <a:sym typeface="Roboto"/>
            </a:endParaRPr>
          </a:p>
          <a:p>
            <a:pPr indent="0" lvl="0" marL="0" rtl="0" algn="r">
              <a:spcBef>
                <a:spcPts val="1600"/>
              </a:spcBef>
              <a:spcAft>
                <a:spcPts val="1600"/>
              </a:spcAft>
              <a:buNone/>
            </a:pPr>
            <a:r>
              <a:rPr lang="en" sz="1000">
                <a:latin typeface="Roboto"/>
                <a:ea typeface="Roboto"/>
                <a:cs typeface="Roboto"/>
                <a:sym typeface="Roboto"/>
              </a:rPr>
              <a:t>Or an SVG outline is created by us.</a:t>
            </a:r>
            <a:endParaRPr sz="10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18"/>
          <p:cNvPicPr preferRelativeResize="0"/>
          <p:nvPr/>
        </p:nvPicPr>
        <p:blipFill>
          <a:blip r:embed="rId3">
            <a:alphaModFix/>
          </a:blip>
          <a:stretch>
            <a:fillRect/>
          </a:stretch>
        </p:blipFill>
        <p:spPr>
          <a:xfrm>
            <a:off x="-113300" y="0"/>
            <a:ext cx="9257298" cy="5143500"/>
          </a:xfrm>
          <a:prstGeom prst="rect">
            <a:avLst/>
          </a:prstGeom>
          <a:noFill/>
          <a:ln>
            <a:noFill/>
          </a:ln>
        </p:spPr>
      </p:pic>
      <p:sp>
        <p:nvSpPr>
          <p:cNvPr id="151" name="Google Shape;151;p18"/>
          <p:cNvSpPr/>
          <p:nvPr/>
        </p:nvSpPr>
        <p:spPr>
          <a:xfrm>
            <a:off x="521925" y="4580750"/>
            <a:ext cx="1395900" cy="258000"/>
          </a:xfrm>
          <a:prstGeom prst="rect">
            <a:avLst/>
          </a:prstGeom>
          <a:solidFill>
            <a:srgbClr val="0D59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txBox="1"/>
          <p:nvPr/>
        </p:nvSpPr>
        <p:spPr>
          <a:xfrm>
            <a:off x="595425" y="4537700"/>
            <a:ext cx="8311800" cy="3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Lato"/>
                <a:ea typeface="Lato"/>
                <a:cs typeface="Lato"/>
                <a:sym typeface="Lato"/>
              </a:rPr>
              <a:t>Outputs </a:t>
            </a:r>
            <a:r>
              <a:rPr b="1" lang="en">
                <a:solidFill>
                  <a:srgbClr val="FFFFFF"/>
                </a:solidFill>
                <a:latin typeface="Lato"/>
                <a:ea typeface="Lato"/>
                <a:cs typeface="Lato"/>
                <a:sym typeface="Lato"/>
              </a:rPr>
              <a:t>Drive Link:</a:t>
            </a:r>
            <a:r>
              <a:rPr lang="en"/>
              <a:t>											</a:t>
            </a:r>
            <a:r>
              <a:rPr b="1" lang="en" sz="1500">
                <a:solidFill>
                  <a:srgbClr val="FFFFFF"/>
                </a:solidFill>
                <a:uFill>
                  <a:noFill/>
                </a:uFill>
                <a:latin typeface="Lato"/>
                <a:ea typeface="Lato"/>
                <a:cs typeface="Lato"/>
                <a:sym typeface="Lato"/>
                <a:hlinkClick r:id="rId4">
                  <a:extLst>
                    <a:ext uri="{A12FA001-AC4F-418D-AE19-62706E023703}">
                      <ahyp:hlinkClr val="tx"/>
                    </a:ext>
                  </a:extLst>
                </a:hlinkClick>
              </a:rPr>
              <a:t>shorturl.at/gyFI1</a:t>
            </a:r>
            <a:endParaRPr b="1" sz="1500">
              <a:solidFill>
                <a:srgbClr val="FFFFFF"/>
              </a:solidFill>
              <a:highlight>
                <a:srgbClr val="FFFFFF"/>
              </a:highlight>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6"/>
          <p:cNvSpPr/>
          <p:nvPr/>
        </p:nvSpPr>
        <p:spPr>
          <a:xfrm>
            <a:off x="0" y="173175"/>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6"/>
          <p:cNvSpPr txBox="1"/>
          <p:nvPr/>
        </p:nvSpPr>
        <p:spPr>
          <a:xfrm>
            <a:off x="176300" y="194175"/>
            <a:ext cx="2173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Results</a:t>
            </a:r>
            <a:endParaRPr b="1" sz="2500">
              <a:latin typeface="Lato"/>
              <a:ea typeface="Lato"/>
              <a:cs typeface="Lato"/>
              <a:sym typeface="Lato"/>
            </a:endParaRPr>
          </a:p>
        </p:txBody>
      </p:sp>
      <p:pic>
        <p:nvPicPr>
          <p:cNvPr id="403" name="Google Shape;403;p36"/>
          <p:cNvPicPr preferRelativeResize="0"/>
          <p:nvPr/>
        </p:nvPicPr>
        <p:blipFill rotWithShape="1">
          <a:blip r:embed="rId3">
            <a:alphaModFix/>
          </a:blip>
          <a:srcRect b="11600" l="21827" r="31323" t="4822"/>
          <a:stretch/>
        </p:blipFill>
        <p:spPr>
          <a:xfrm>
            <a:off x="558100" y="989775"/>
            <a:ext cx="3430621" cy="4088600"/>
          </a:xfrm>
          <a:prstGeom prst="rect">
            <a:avLst/>
          </a:prstGeom>
          <a:noFill/>
          <a:ln>
            <a:noFill/>
          </a:ln>
        </p:spPr>
      </p:pic>
      <p:pic>
        <p:nvPicPr>
          <p:cNvPr id="404" name="Google Shape;404;p36"/>
          <p:cNvPicPr preferRelativeResize="0"/>
          <p:nvPr/>
        </p:nvPicPr>
        <p:blipFill>
          <a:blip r:embed="rId4">
            <a:alphaModFix/>
          </a:blip>
          <a:stretch>
            <a:fillRect/>
          </a:stretch>
        </p:blipFill>
        <p:spPr>
          <a:xfrm>
            <a:off x="4122143" y="989775"/>
            <a:ext cx="4379607" cy="4088601"/>
          </a:xfrm>
          <a:prstGeom prst="rect">
            <a:avLst/>
          </a:prstGeom>
          <a:noFill/>
          <a:ln>
            <a:noFill/>
          </a:ln>
        </p:spPr>
      </p:pic>
      <p:pic>
        <p:nvPicPr>
          <p:cNvPr id="405" name="Google Shape;405;p36"/>
          <p:cNvPicPr preferRelativeResize="0"/>
          <p:nvPr/>
        </p:nvPicPr>
        <p:blipFill>
          <a:blip r:embed="rId5">
            <a:alphaModFix/>
          </a:blip>
          <a:stretch>
            <a:fillRect/>
          </a:stretch>
        </p:blipFill>
        <p:spPr>
          <a:xfrm>
            <a:off x="7804275" y="201675"/>
            <a:ext cx="1235300" cy="1235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pic>
        <p:nvPicPr>
          <p:cNvPr id="410" name="Google Shape;410;p37"/>
          <p:cNvPicPr preferRelativeResize="0"/>
          <p:nvPr/>
        </p:nvPicPr>
        <p:blipFill>
          <a:blip r:embed="rId3">
            <a:alphaModFix/>
          </a:blip>
          <a:stretch>
            <a:fillRect/>
          </a:stretch>
        </p:blipFill>
        <p:spPr>
          <a:xfrm>
            <a:off x="152400" y="152400"/>
            <a:ext cx="4838700" cy="4838700"/>
          </a:xfrm>
          <a:prstGeom prst="rect">
            <a:avLst/>
          </a:prstGeom>
          <a:noFill/>
          <a:ln>
            <a:noFill/>
          </a:ln>
        </p:spPr>
      </p:pic>
      <p:sp>
        <p:nvSpPr>
          <p:cNvPr id="411" name="Google Shape;411;p37"/>
          <p:cNvSpPr txBox="1"/>
          <p:nvPr/>
        </p:nvSpPr>
        <p:spPr>
          <a:xfrm>
            <a:off x="5471025" y="2051625"/>
            <a:ext cx="3179400" cy="72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en">
                <a:latin typeface="Raleway Thin"/>
                <a:ea typeface="Raleway Thin"/>
                <a:cs typeface="Raleway Thin"/>
                <a:sym typeface="Raleway Thin"/>
              </a:rPr>
              <a:t>All square tangles on the left have arisen from a single grammar!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8"/>
          <p:cNvSpPr/>
          <p:nvPr/>
        </p:nvSpPr>
        <p:spPr>
          <a:xfrm>
            <a:off x="411750" y="1172600"/>
            <a:ext cx="2469300" cy="607800"/>
          </a:xfrm>
          <a:prstGeom prst="homePlate">
            <a:avLst>
              <a:gd fmla="val 50000" name="adj"/>
            </a:avLst>
          </a:prstGeom>
          <a:solidFill>
            <a:srgbClr val="00FFFF"/>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417" name="Google Shape;417;p38"/>
          <p:cNvSpPr txBox="1"/>
          <p:nvPr/>
        </p:nvSpPr>
        <p:spPr>
          <a:xfrm>
            <a:off x="411750" y="1342763"/>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800">
                <a:solidFill>
                  <a:srgbClr val="222222"/>
                </a:solidFill>
                <a:latin typeface="Times New Roman"/>
                <a:ea typeface="Times New Roman"/>
                <a:cs typeface="Times New Roman"/>
                <a:sym typeface="Times New Roman"/>
              </a:rPr>
              <a:t>Challenge 1</a:t>
            </a:r>
            <a:endParaRPr i="1" sz="1800">
              <a:solidFill>
                <a:srgbClr val="222222"/>
              </a:solidFill>
              <a:latin typeface="Times New Roman"/>
              <a:ea typeface="Times New Roman"/>
              <a:cs typeface="Times New Roman"/>
              <a:sym typeface="Times New Roman"/>
            </a:endParaRPr>
          </a:p>
        </p:txBody>
      </p:sp>
      <p:sp>
        <p:nvSpPr>
          <p:cNvPr id="418" name="Google Shape;418;p38"/>
          <p:cNvSpPr txBox="1"/>
          <p:nvPr/>
        </p:nvSpPr>
        <p:spPr>
          <a:xfrm>
            <a:off x="411750" y="1938300"/>
            <a:ext cx="2526900" cy="20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Raleway"/>
                <a:ea typeface="Raleway"/>
                <a:cs typeface="Raleway"/>
                <a:sym typeface="Raleway"/>
              </a:rPr>
              <a:t>Collaboration</a:t>
            </a:r>
            <a:endParaRPr b="1" sz="1600">
              <a:latin typeface="Raleway"/>
              <a:ea typeface="Raleway"/>
              <a:cs typeface="Raleway"/>
              <a:sym typeface="Raleway"/>
            </a:endParaRPr>
          </a:p>
          <a:p>
            <a:pPr indent="0" lvl="0" marL="0" rtl="0" algn="l">
              <a:lnSpc>
                <a:spcPct val="115000"/>
              </a:lnSpc>
              <a:spcBef>
                <a:spcPts val="800"/>
              </a:spcBef>
              <a:spcAft>
                <a:spcPts val="800"/>
              </a:spcAft>
              <a:buNone/>
            </a:pPr>
            <a:r>
              <a:rPr lang="en">
                <a:solidFill>
                  <a:srgbClr val="434343"/>
                </a:solidFill>
                <a:latin typeface="Raleway Thin"/>
                <a:ea typeface="Raleway Thin"/>
                <a:cs typeface="Raleway Thin"/>
                <a:sym typeface="Raleway Thin"/>
              </a:rPr>
              <a:t>With the online semester underway the difficulty of communication, debugging, pair programming and explaining code has become manifold.</a:t>
            </a:r>
            <a:endParaRPr>
              <a:solidFill>
                <a:srgbClr val="434343"/>
              </a:solidFill>
              <a:latin typeface="Raleway Thin"/>
              <a:ea typeface="Raleway Thin"/>
              <a:cs typeface="Raleway Thin"/>
              <a:sym typeface="Raleway Thin"/>
            </a:endParaRPr>
          </a:p>
        </p:txBody>
      </p:sp>
      <p:sp>
        <p:nvSpPr>
          <p:cNvPr id="419" name="Google Shape;419;p38"/>
          <p:cNvSpPr/>
          <p:nvPr/>
        </p:nvSpPr>
        <p:spPr>
          <a:xfrm>
            <a:off x="3104814" y="1172600"/>
            <a:ext cx="2760600" cy="607800"/>
          </a:xfrm>
          <a:prstGeom prst="chevron">
            <a:avLst>
              <a:gd fmla="val 50000" name="adj"/>
            </a:avLst>
          </a:prstGeom>
          <a:solidFill>
            <a:srgbClr val="00FFFF"/>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420" name="Google Shape;420;p38"/>
          <p:cNvSpPr txBox="1"/>
          <p:nvPr/>
        </p:nvSpPr>
        <p:spPr>
          <a:xfrm>
            <a:off x="3396188" y="1342763"/>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800">
                <a:solidFill>
                  <a:srgbClr val="222222"/>
                </a:solidFill>
                <a:latin typeface="Times New Roman"/>
                <a:ea typeface="Times New Roman"/>
                <a:cs typeface="Times New Roman"/>
                <a:sym typeface="Times New Roman"/>
              </a:rPr>
              <a:t>Challenge 2</a:t>
            </a:r>
            <a:endParaRPr i="1" sz="1800">
              <a:solidFill>
                <a:srgbClr val="222222"/>
              </a:solidFill>
              <a:latin typeface="Times New Roman"/>
              <a:ea typeface="Times New Roman"/>
              <a:cs typeface="Times New Roman"/>
              <a:sym typeface="Times New Roman"/>
            </a:endParaRPr>
          </a:p>
        </p:txBody>
      </p:sp>
      <p:sp>
        <p:nvSpPr>
          <p:cNvPr id="421" name="Google Shape;421;p38"/>
          <p:cNvSpPr txBox="1"/>
          <p:nvPr/>
        </p:nvSpPr>
        <p:spPr>
          <a:xfrm>
            <a:off x="3313075" y="1938325"/>
            <a:ext cx="2471700" cy="315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Raleway"/>
                <a:ea typeface="Raleway"/>
                <a:cs typeface="Raleway"/>
                <a:sym typeface="Raleway"/>
              </a:rPr>
              <a:t>SVG Graphics</a:t>
            </a:r>
            <a:endParaRPr b="1" sz="1600">
              <a:latin typeface="Raleway"/>
              <a:ea typeface="Raleway"/>
              <a:cs typeface="Raleway"/>
              <a:sym typeface="Raleway"/>
            </a:endParaRPr>
          </a:p>
          <a:p>
            <a:pPr indent="0" lvl="0" marL="0" rtl="0" algn="l">
              <a:lnSpc>
                <a:spcPct val="115000"/>
              </a:lnSpc>
              <a:spcBef>
                <a:spcPts val="800"/>
              </a:spcBef>
              <a:spcAft>
                <a:spcPts val="0"/>
              </a:spcAft>
              <a:buNone/>
            </a:pPr>
            <a:r>
              <a:rPr lang="en">
                <a:solidFill>
                  <a:srgbClr val="434343"/>
                </a:solidFill>
                <a:latin typeface="Raleway Thin"/>
                <a:ea typeface="Raleway Thin"/>
                <a:cs typeface="Raleway Thin"/>
                <a:sym typeface="Raleway Thin"/>
              </a:rPr>
              <a:t>SVG defines the graphics of images in XML format.</a:t>
            </a:r>
            <a:endParaRPr>
              <a:solidFill>
                <a:srgbClr val="434343"/>
              </a:solidFill>
              <a:latin typeface="Raleway Thin"/>
              <a:ea typeface="Raleway Thin"/>
              <a:cs typeface="Raleway Thin"/>
              <a:sym typeface="Raleway Thin"/>
            </a:endParaRPr>
          </a:p>
          <a:p>
            <a:pPr indent="0" lvl="0" marL="0" rtl="0" algn="l">
              <a:lnSpc>
                <a:spcPct val="115000"/>
              </a:lnSpc>
              <a:spcBef>
                <a:spcPts val="800"/>
              </a:spcBef>
              <a:spcAft>
                <a:spcPts val="0"/>
              </a:spcAft>
              <a:buNone/>
            </a:pPr>
            <a:r>
              <a:t/>
            </a:r>
            <a:endParaRPr>
              <a:solidFill>
                <a:srgbClr val="434343"/>
              </a:solidFill>
              <a:latin typeface="Raleway Thin"/>
              <a:ea typeface="Raleway Thin"/>
              <a:cs typeface="Raleway Thin"/>
              <a:sym typeface="Raleway Thin"/>
            </a:endParaRPr>
          </a:p>
          <a:p>
            <a:pPr indent="0" lvl="0" marL="0" rtl="0" algn="l">
              <a:lnSpc>
                <a:spcPct val="115000"/>
              </a:lnSpc>
              <a:spcBef>
                <a:spcPts val="800"/>
              </a:spcBef>
              <a:spcAft>
                <a:spcPts val="0"/>
              </a:spcAft>
              <a:buNone/>
            </a:pPr>
            <a:r>
              <a:rPr lang="en">
                <a:solidFill>
                  <a:srgbClr val="434343"/>
                </a:solidFill>
                <a:latin typeface="Raleway Thin"/>
                <a:ea typeface="Raleway Thin"/>
                <a:cs typeface="Raleway Thin"/>
                <a:sym typeface="Raleway Thin"/>
              </a:rPr>
              <a:t>The intricacies of SVG images, how they are drawn, stored structured and created and how to create them from code were all new problems for us.</a:t>
            </a:r>
            <a:endParaRPr>
              <a:solidFill>
                <a:srgbClr val="434343"/>
              </a:solidFill>
              <a:latin typeface="Raleway Thin"/>
              <a:ea typeface="Raleway Thin"/>
              <a:cs typeface="Raleway Thin"/>
              <a:sym typeface="Raleway Thin"/>
            </a:endParaRPr>
          </a:p>
          <a:p>
            <a:pPr indent="0" lvl="0" marL="0" rtl="0" algn="l">
              <a:lnSpc>
                <a:spcPct val="115000"/>
              </a:lnSpc>
              <a:spcBef>
                <a:spcPts val="800"/>
              </a:spcBef>
              <a:spcAft>
                <a:spcPts val="800"/>
              </a:spcAft>
              <a:buNone/>
            </a:pPr>
            <a:r>
              <a:t/>
            </a:r>
            <a:endParaRPr>
              <a:solidFill>
                <a:srgbClr val="434343"/>
              </a:solidFill>
              <a:latin typeface="Raleway Thin"/>
              <a:ea typeface="Raleway Thin"/>
              <a:cs typeface="Raleway Thin"/>
              <a:sym typeface="Raleway Thin"/>
            </a:endParaRPr>
          </a:p>
        </p:txBody>
      </p:sp>
      <p:sp>
        <p:nvSpPr>
          <p:cNvPr id="422" name="Google Shape;422;p38"/>
          <p:cNvSpPr/>
          <p:nvPr/>
        </p:nvSpPr>
        <p:spPr>
          <a:xfrm>
            <a:off x="6089177" y="1172600"/>
            <a:ext cx="2760600" cy="607800"/>
          </a:xfrm>
          <a:prstGeom prst="chevron">
            <a:avLst>
              <a:gd fmla="val 50000" name="adj"/>
            </a:avLst>
          </a:prstGeom>
          <a:solidFill>
            <a:srgbClr val="00FFFF"/>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423" name="Google Shape;423;p38"/>
          <p:cNvSpPr txBox="1"/>
          <p:nvPr/>
        </p:nvSpPr>
        <p:spPr>
          <a:xfrm>
            <a:off x="6394908" y="1342763"/>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800">
                <a:solidFill>
                  <a:srgbClr val="222222"/>
                </a:solidFill>
                <a:latin typeface="Times New Roman"/>
                <a:ea typeface="Times New Roman"/>
                <a:cs typeface="Times New Roman"/>
                <a:sym typeface="Times New Roman"/>
              </a:rPr>
              <a:t>Challenge 3</a:t>
            </a:r>
            <a:endParaRPr i="1" sz="1800">
              <a:solidFill>
                <a:srgbClr val="222222"/>
              </a:solidFill>
              <a:latin typeface="Times New Roman"/>
              <a:ea typeface="Times New Roman"/>
              <a:cs typeface="Times New Roman"/>
              <a:sym typeface="Times New Roman"/>
            </a:endParaRPr>
          </a:p>
        </p:txBody>
      </p:sp>
      <p:sp>
        <p:nvSpPr>
          <p:cNvPr id="424" name="Google Shape;424;p38"/>
          <p:cNvSpPr txBox="1"/>
          <p:nvPr/>
        </p:nvSpPr>
        <p:spPr>
          <a:xfrm>
            <a:off x="6233625" y="1938300"/>
            <a:ext cx="2471700" cy="315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Raleway"/>
                <a:ea typeface="Raleway"/>
                <a:cs typeface="Raleway"/>
                <a:sym typeface="Raleway"/>
              </a:rPr>
              <a:t>Constructive Solid Geometry Trees</a:t>
            </a:r>
            <a:endParaRPr b="1" sz="1600">
              <a:latin typeface="Raleway"/>
              <a:ea typeface="Raleway"/>
              <a:cs typeface="Raleway"/>
              <a:sym typeface="Raleway"/>
            </a:endParaRPr>
          </a:p>
          <a:p>
            <a:pPr indent="0" lvl="0" marL="0" rtl="0" algn="l">
              <a:lnSpc>
                <a:spcPct val="115000"/>
              </a:lnSpc>
              <a:spcBef>
                <a:spcPts val="800"/>
              </a:spcBef>
              <a:spcAft>
                <a:spcPts val="800"/>
              </a:spcAft>
              <a:buNone/>
            </a:pPr>
            <a:r>
              <a:rPr lang="en">
                <a:solidFill>
                  <a:srgbClr val="434343"/>
                </a:solidFill>
                <a:latin typeface="Raleway Thin"/>
                <a:ea typeface="Raleway Thin"/>
                <a:cs typeface="Raleway Thin"/>
                <a:sym typeface="Raleway Thin"/>
              </a:rPr>
              <a:t>While grammars bring mathematical finesse to the tangles on paper. The representation and manipulation </a:t>
            </a:r>
            <a:r>
              <a:rPr lang="en">
                <a:solidFill>
                  <a:srgbClr val="434343"/>
                </a:solidFill>
                <a:latin typeface="Raleway Thin"/>
                <a:ea typeface="Raleway Thin"/>
                <a:cs typeface="Raleway Thin"/>
                <a:sym typeface="Raleway Thin"/>
              </a:rPr>
              <a:t> of shapes using a graph in code is a hard problem to solve.</a:t>
            </a:r>
            <a:endParaRPr>
              <a:solidFill>
                <a:srgbClr val="434343"/>
              </a:solidFill>
              <a:latin typeface="Raleway Thin"/>
              <a:ea typeface="Raleway Thin"/>
              <a:cs typeface="Raleway Thin"/>
              <a:sym typeface="Raleway Thin"/>
            </a:endParaRPr>
          </a:p>
        </p:txBody>
      </p:sp>
      <p:sp>
        <p:nvSpPr>
          <p:cNvPr id="425" name="Google Shape;425;p38"/>
          <p:cNvSpPr/>
          <p:nvPr/>
        </p:nvSpPr>
        <p:spPr>
          <a:xfrm>
            <a:off x="0" y="173175"/>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8"/>
          <p:cNvSpPr txBox="1"/>
          <p:nvPr/>
        </p:nvSpPr>
        <p:spPr>
          <a:xfrm>
            <a:off x="332175" y="270375"/>
            <a:ext cx="2173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Challenges</a:t>
            </a:r>
            <a:endParaRPr b="1" sz="2500">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30" name="Shape 430"/>
        <p:cNvGrpSpPr/>
        <p:nvPr/>
      </p:nvGrpSpPr>
      <p:grpSpPr>
        <a:xfrm>
          <a:off x="0" y="0"/>
          <a:ext cx="0" cy="0"/>
          <a:chOff x="0" y="0"/>
          <a:chExt cx="0" cy="0"/>
        </a:xfrm>
      </p:grpSpPr>
      <p:cxnSp>
        <p:nvCxnSpPr>
          <p:cNvPr id="431" name="Google Shape;431;p39"/>
          <p:cNvCxnSpPr/>
          <p:nvPr/>
        </p:nvCxnSpPr>
        <p:spPr>
          <a:xfrm>
            <a:off x="4262100" y="1121450"/>
            <a:ext cx="10200" cy="3341700"/>
          </a:xfrm>
          <a:prstGeom prst="straightConnector1">
            <a:avLst/>
          </a:prstGeom>
          <a:noFill/>
          <a:ln cap="flat" cmpd="sng" w="38100">
            <a:solidFill>
              <a:srgbClr val="FFFFFF"/>
            </a:solidFill>
            <a:prstDash val="solid"/>
            <a:round/>
            <a:headEnd len="med" w="med" type="none"/>
            <a:tailEnd len="med" w="med" type="none"/>
          </a:ln>
        </p:spPr>
      </p:cxnSp>
      <p:pic>
        <p:nvPicPr>
          <p:cNvPr id="432" name="Google Shape;432;p39"/>
          <p:cNvPicPr preferRelativeResize="0"/>
          <p:nvPr/>
        </p:nvPicPr>
        <p:blipFill>
          <a:blip r:embed="rId3">
            <a:alphaModFix/>
          </a:blip>
          <a:stretch>
            <a:fillRect/>
          </a:stretch>
        </p:blipFill>
        <p:spPr>
          <a:xfrm>
            <a:off x="7626950" y="3685950"/>
            <a:ext cx="1175300" cy="1175300"/>
          </a:xfrm>
          <a:prstGeom prst="rect">
            <a:avLst/>
          </a:prstGeom>
          <a:noFill/>
          <a:ln>
            <a:noFill/>
          </a:ln>
        </p:spPr>
      </p:pic>
      <p:sp>
        <p:nvSpPr>
          <p:cNvPr id="433" name="Google Shape;433;p39"/>
          <p:cNvSpPr txBox="1"/>
          <p:nvPr/>
        </p:nvSpPr>
        <p:spPr>
          <a:xfrm>
            <a:off x="320400" y="327150"/>
            <a:ext cx="24552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chemeClr val="accent4"/>
                </a:solidFill>
                <a:latin typeface="Lato"/>
                <a:ea typeface="Lato"/>
                <a:cs typeface="Lato"/>
                <a:sym typeface="Lato"/>
              </a:rPr>
              <a:t>Progress</a:t>
            </a:r>
            <a:endParaRPr b="1" sz="2500">
              <a:solidFill>
                <a:schemeClr val="accent4"/>
              </a:solidFill>
              <a:latin typeface="Lato"/>
              <a:ea typeface="Lato"/>
              <a:cs typeface="Lato"/>
              <a:sym typeface="Lato"/>
            </a:endParaRPr>
          </a:p>
        </p:txBody>
      </p:sp>
      <p:sp>
        <p:nvSpPr>
          <p:cNvPr id="434" name="Google Shape;434;p39"/>
          <p:cNvSpPr txBox="1"/>
          <p:nvPr/>
        </p:nvSpPr>
        <p:spPr>
          <a:xfrm>
            <a:off x="4959500" y="1885500"/>
            <a:ext cx="3720000" cy="17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0">
                <a:solidFill>
                  <a:schemeClr val="accent4"/>
                </a:solidFill>
                <a:latin typeface="Lato"/>
                <a:ea typeface="Lato"/>
                <a:cs typeface="Lato"/>
                <a:sym typeface="Lato"/>
              </a:rPr>
              <a:t>100</a:t>
            </a:r>
            <a:r>
              <a:rPr b="1" lang="en" sz="10000">
                <a:solidFill>
                  <a:schemeClr val="accent4"/>
                </a:solidFill>
                <a:latin typeface="Lato"/>
                <a:ea typeface="Lato"/>
                <a:cs typeface="Lato"/>
                <a:sym typeface="Lato"/>
              </a:rPr>
              <a:t>%</a:t>
            </a:r>
            <a:endParaRPr sz="10000">
              <a:solidFill>
                <a:schemeClr val="accent4"/>
              </a:solidFill>
            </a:endParaRPr>
          </a:p>
        </p:txBody>
      </p:sp>
      <p:sp>
        <p:nvSpPr>
          <p:cNvPr id="435" name="Google Shape;435;p39"/>
          <p:cNvSpPr txBox="1"/>
          <p:nvPr/>
        </p:nvSpPr>
        <p:spPr>
          <a:xfrm>
            <a:off x="5082475" y="1512850"/>
            <a:ext cx="16752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Overall: </a:t>
            </a:r>
            <a:endParaRPr>
              <a:solidFill>
                <a:srgbClr val="FFFFFF"/>
              </a:solidFill>
              <a:latin typeface="Lato"/>
              <a:ea typeface="Lato"/>
              <a:cs typeface="Lato"/>
              <a:sym typeface="Lato"/>
            </a:endParaRPr>
          </a:p>
        </p:txBody>
      </p:sp>
      <p:sp>
        <p:nvSpPr>
          <p:cNvPr id="436" name="Google Shape;436;p39"/>
          <p:cNvSpPr txBox="1"/>
          <p:nvPr/>
        </p:nvSpPr>
        <p:spPr>
          <a:xfrm>
            <a:off x="693350" y="2166750"/>
            <a:ext cx="3052500" cy="18153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Animation of the entire formation of the tangles allowing the artist to watch the tangle come to life!</a:t>
            </a:r>
            <a:endParaRPr>
              <a:solidFill>
                <a:srgbClr val="FFFFFF"/>
              </a:solidFill>
              <a:latin typeface="Lato"/>
              <a:ea typeface="Lato"/>
              <a:cs typeface="Lato"/>
              <a:sym typeface="Lato"/>
            </a:endParaRPr>
          </a:p>
          <a:p>
            <a:pPr indent="0" lvl="0" marL="457200" rtl="0" algn="l">
              <a:lnSpc>
                <a:spcPct val="100000"/>
              </a:lnSpc>
              <a:spcBef>
                <a:spcPts val="0"/>
              </a:spcBef>
              <a:spcAft>
                <a:spcPts val="0"/>
              </a:spcAft>
              <a:buNone/>
            </a:pPr>
            <a:r>
              <a:t/>
            </a:r>
            <a:endParaRPr>
              <a:solidFill>
                <a:srgbClr val="FFFFFF"/>
              </a:solidFill>
              <a:latin typeface="Lato"/>
              <a:ea typeface="Lato"/>
              <a:cs typeface="Lato"/>
              <a:sym typeface="Lato"/>
            </a:endParaRPr>
          </a:p>
          <a:p>
            <a:pPr indent="-317500" lvl="0" marL="45720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GUI to allow users to tag the SVGs.</a:t>
            </a:r>
            <a:endParaRPr>
              <a:solidFill>
                <a:srgbClr val="FFFFFF"/>
              </a:solidFill>
              <a:latin typeface="Lato"/>
              <a:ea typeface="Lato"/>
              <a:cs typeface="Lato"/>
              <a:sym typeface="Lato"/>
            </a:endParaRPr>
          </a:p>
          <a:p>
            <a:pPr indent="0" lvl="0" marL="457200" rtl="0" algn="l">
              <a:lnSpc>
                <a:spcPct val="200000"/>
              </a:lnSpc>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437" name="Google Shape;437;p39"/>
          <p:cNvSpPr txBox="1"/>
          <p:nvPr/>
        </p:nvSpPr>
        <p:spPr>
          <a:xfrm>
            <a:off x="5128300" y="3499800"/>
            <a:ext cx="15072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6B26B"/>
                </a:solidFill>
                <a:latin typeface="Lato"/>
                <a:ea typeface="Lato"/>
                <a:cs typeface="Lato"/>
                <a:sym typeface="Lato"/>
              </a:rPr>
              <a:t>Completed!</a:t>
            </a:r>
            <a:endParaRPr>
              <a:solidFill>
                <a:srgbClr val="F6B26B"/>
              </a:solidFill>
            </a:endParaRPr>
          </a:p>
        </p:txBody>
      </p:sp>
      <p:sp>
        <p:nvSpPr>
          <p:cNvPr id="438" name="Google Shape;438;p39"/>
          <p:cNvSpPr txBox="1"/>
          <p:nvPr/>
        </p:nvSpPr>
        <p:spPr>
          <a:xfrm>
            <a:off x="889150" y="1686750"/>
            <a:ext cx="16752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Extra Work:</a:t>
            </a:r>
            <a:endParaRPr>
              <a:solidFill>
                <a:srgbClr val="FFFFFF"/>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cxnSp>
        <p:nvCxnSpPr>
          <p:cNvPr id="443" name="Google Shape;443;p40"/>
          <p:cNvCxnSpPr/>
          <p:nvPr/>
        </p:nvCxnSpPr>
        <p:spPr>
          <a:xfrm>
            <a:off x="2973943" y="3395219"/>
            <a:ext cx="6176400" cy="14700"/>
          </a:xfrm>
          <a:prstGeom prst="straightConnector1">
            <a:avLst/>
          </a:prstGeom>
          <a:noFill/>
          <a:ln cap="flat" cmpd="sng" w="38100">
            <a:solidFill>
              <a:srgbClr val="666666"/>
            </a:solidFill>
            <a:prstDash val="solid"/>
            <a:round/>
            <a:headEnd len="med" w="med" type="none"/>
            <a:tailEnd len="med" w="med" type="none"/>
          </a:ln>
        </p:spPr>
      </p:cxnSp>
      <p:cxnSp>
        <p:nvCxnSpPr>
          <p:cNvPr id="444" name="Google Shape;444;p40"/>
          <p:cNvCxnSpPr/>
          <p:nvPr/>
        </p:nvCxnSpPr>
        <p:spPr>
          <a:xfrm>
            <a:off x="-5825" y="3395219"/>
            <a:ext cx="2816400" cy="0"/>
          </a:xfrm>
          <a:prstGeom prst="straightConnector1">
            <a:avLst/>
          </a:prstGeom>
          <a:noFill/>
          <a:ln cap="flat" cmpd="sng" w="38100">
            <a:solidFill>
              <a:srgbClr val="B7B7B7"/>
            </a:solidFill>
            <a:prstDash val="solid"/>
            <a:round/>
            <a:headEnd len="med" w="med" type="none"/>
            <a:tailEnd len="med" w="med" type="none"/>
          </a:ln>
        </p:spPr>
      </p:cxnSp>
      <p:sp>
        <p:nvSpPr>
          <p:cNvPr id="445" name="Google Shape;445;p40"/>
          <p:cNvSpPr txBox="1"/>
          <p:nvPr/>
        </p:nvSpPr>
        <p:spPr>
          <a:xfrm>
            <a:off x="3505143" y="2005428"/>
            <a:ext cx="9837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Grouping Operators </a:t>
            </a:r>
            <a:endParaRPr sz="1100">
              <a:latin typeface="Lato"/>
              <a:ea typeface="Lato"/>
              <a:cs typeface="Lato"/>
              <a:sym typeface="Lato"/>
            </a:endParaRPr>
          </a:p>
        </p:txBody>
      </p:sp>
      <p:sp>
        <p:nvSpPr>
          <p:cNvPr id="446" name="Google Shape;446;p40"/>
          <p:cNvSpPr txBox="1"/>
          <p:nvPr/>
        </p:nvSpPr>
        <p:spPr>
          <a:xfrm>
            <a:off x="2417084" y="2005325"/>
            <a:ext cx="10269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Reading and parsing rules as JSON objects</a:t>
            </a:r>
            <a:endParaRPr sz="1100">
              <a:latin typeface="Lato"/>
              <a:ea typeface="Lato"/>
              <a:cs typeface="Lato"/>
              <a:sym typeface="Lato"/>
            </a:endParaRPr>
          </a:p>
        </p:txBody>
      </p:sp>
      <p:sp>
        <p:nvSpPr>
          <p:cNvPr id="447" name="Google Shape;447;p40"/>
          <p:cNvSpPr txBox="1"/>
          <p:nvPr/>
        </p:nvSpPr>
        <p:spPr>
          <a:xfrm>
            <a:off x="176300" y="2005552"/>
            <a:ext cx="10326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Proposal </a:t>
            </a:r>
            <a:r>
              <a:rPr lang="en" sz="1100">
                <a:latin typeface="Lato"/>
                <a:ea typeface="Lato"/>
                <a:cs typeface="Lato"/>
                <a:sym typeface="Lato"/>
              </a:rPr>
              <a:t>Submission</a:t>
            </a:r>
            <a:endParaRPr sz="1100">
              <a:latin typeface="Lato"/>
              <a:ea typeface="Lato"/>
              <a:cs typeface="Lato"/>
              <a:sym typeface="Lato"/>
            </a:endParaRPr>
          </a:p>
          <a:p>
            <a:pPr indent="0" lvl="0" marL="0" rtl="0" algn="ctr">
              <a:spcBef>
                <a:spcPts val="0"/>
              </a:spcBef>
              <a:spcAft>
                <a:spcPts val="0"/>
              </a:spcAft>
              <a:buNone/>
            </a:pPr>
            <a:r>
              <a:t/>
            </a:r>
            <a:endParaRPr sz="1100">
              <a:latin typeface="Lato"/>
              <a:ea typeface="Lato"/>
              <a:cs typeface="Lato"/>
              <a:sym typeface="Lato"/>
            </a:endParaRPr>
          </a:p>
          <a:p>
            <a:pPr indent="0" lvl="0" marL="0" rtl="0" algn="ctr">
              <a:spcBef>
                <a:spcPts val="0"/>
              </a:spcBef>
              <a:spcAft>
                <a:spcPts val="0"/>
              </a:spcAft>
              <a:buNone/>
            </a:pPr>
            <a:r>
              <a:rPr lang="en" sz="1100">
                <a:latin typeface="Lato"/>
                <a:ea typeface="Lato"/>
                <a:cs typeface="Lato"/>
                <a:sym typeface="Lato"/>
              </a:rPr>
              <a:t>Reading related papers and literature review</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p:txBody>
      </p:sp>
      <p:sp>
        <p:nvSpPr>
          <p:cNvPr id="448" name="Google Shape;448;p40"/>
          <p:cNvSpPr txBox="1"/>
          <p:nvPr/>
        </p:nvSpPr>
        <p:spPr>
          <a:xfrm>
            <a:off x="1270641" y="2005548"/>
            <a:ext cx="10857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Structuring the SVG as a tree.</a:t>
            </a:r>
            <a:endParaRPr sz="1100">
              <a:latin typeface="Lato"/>
              <a:ea typeface="Lato"/>
              <a:cs typeface="Lato"/>
              <a:sym typeface="Lato"/>
            </a:endParaRPr>
          </a:p>
        </p:txBody>
      </p:sp>
      <p:sp>
        <p:nvSpPr>
          <p:cNvPr id="449" name="Google Shape;449;p40"/>
          <p:cNvSpPr/>
          <p:nvPr/>
        </p:nvSpPr>
        <p:spPr>
          <a:xfrm>
            <a:off x="7931539" y="1075675"/>
            <a:ext cx="578700" cy="930000"/>
          </a:xfrm>
          <a:prstGeom prst="downArrow">
            <a:avLst>
              <a:gd fmla="val 50000" name="adj1"/>
              <a:gd fmla="val 50000" name="adj2"/>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txBox="1"/>
          <p:nvPr/>
        </p:nvSpPr>
        <p:spPr>
          <a:xfrm>
            <a:off x="7621163" y="621225"/>
            <a:ext cx="1325400" cy="3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Lato"/>
                <a:ea typeface="Lato"/>
                <a:cs typeface="Lato"/>
                <a:sym typeface="Lato"/>
              </a:rPr>
              <a:t>We made it!</a:t>
            </a:r>
            <a:endParaRPr i="1">
              <a:latin typeface="Lato"/>
              <a:ea typeface="Lato"/>
              <a:cs typeface="Lato"/>
              <a:sym typeface="Lato"/>
            </a:endParaRPr>
          </a:p>
        </p:txBody>
      </p:sp>
      <p:sp>
        <p:nvSpPr>
          <p:cNvPr id="451" name="Google Shape;451;p40"/>
          <p:cNvSpPr txBox="1"/>
          <p:nvPr/>
        </p:nvSpPr>
        <p:spPr>
          <a:xfrm>
            <a:off x="176300" y="417750"/>
            <a:ext cx="32676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The Road Taken</a:t>
            </a:r>
            <a:endParaRPr b="1" sz="2500">
              <a:latin typeface="Lato"/>
              <a:ea typeface="Lato"/>
              <a:cs typeface="Lato"/>
              <a:sym typeface="Lato"/>
            </a:endParaRPr>
          </a:p>
        </p:txBody>
      </p:sp>
      <p:sp>
        <p:nvSpPr>
          <p:cNvPr id="452" name="Google Shape;452;p40"/>
          <p:cNvSpPr txBox="1"/>
          <p:nvPr/>
        </p:nvSpPr>
        <p:spPr>
          <a:xfrm>
            <a:off x="5624421" y="2005427"/>
            <a:ext cx="9837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Decorative </a:t>
            </a:r>
            <a:endParaRPr sz="1100">
              <a:latin typeface="Lato"/>
              <a:ea typeface="Lato"/>
              <a:cs typeface="Lato"/>
              <a:sym typeface="Lato"/>
            </a:endParaRPr>
          </a:p>
          <a:p>
            <a:pPr indent="0" lvl="0" marL="0" rtl="0" algn="ctr">
              <a:spcBef>
                <a:spcPts val="0"/>
              </a:spcBef>
              <a:spcAft>
                <a:spcPts val="0"/>
              </a:spcAft>
              <a:buNone/>
            </a:pPr>
            <a:r>
              <a:rPr lang="en" sz="1100">
                <a:latin typeface="Lato"/>
                <a:ea typeface="Lato"/>
                <a:cs typeface="Lato"/>
                <a:sym typeface="Lato"/>
              </a:rPr>
              <a:t>Operators</a:t>
            </a:r>
            <a:endParaRPr sz="1100">
              <a:latin typeface="Lato"/>
              <a:ea typeface="Lato"/>
              <a:cs typeface="Lato"/>
              <a:sym typeface="Lato"/>
            </a:endParaRPr>
          </a:p>
          <a:p>
            <a:pPr indent="0" lvl="0" marL="0" rtl="0" algn="ctr">
              <a:spcBef>
                <a:spcPts val="0"/>
              </a:spcBef>
              <a:spcAft>
                <a:spcPts val="0"/>
              </a:spcAft>
              <a:buNone/>
            </a:pPr>
            <a:r>
              <a:t/>
            </a:r>
            <a:endParaRPr sz="1100">
              <a:latin typeface="Lato"/>
              <a:ea typeface="Lato"/>
              <a:cs typeface="Lato"/>
              <a:sym typeface="Lato"/>
            </a:endParaRPr>
          </a:p>
        </p:txBody>
      </p:sp>
      <p:sp>
        <p:nvSpPr>
          <p:cNvPr id="453" name="Google Shape;453;p40"/>
          <p:cNvSpPr txBox="1"/>
          <p:nvPr/>
        </p:nvSpPr>
        <p:spPr>
          <a:xfrm>
            <a:off x="6694575" y="2005675"/>
            <a:ext cx="9837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Shape Perturbation</a:t>
            </a:r>
            <a:endParaRPr sz="1100">
              <a:latin typeface="Lato"/>
              <a:ea typeface="Lato"/>
              <a:cs typeface="Lato"/>
              <a:sym typeface="Lato"/>
            </a:endParaRPr>
          </a:p>
          <a:p>
            <a:pPr indent="0" lvl="0" marL="0" rtl="0" algn="ctr">
              <a:spcBef>
                <a:spcPts val="0"/>
              </a:spcBef>
              <a:spcAft>
                <a:spcPts val="0"/>
              </a:spcAft>
              <a:buNone/>
            </a:pPr>
            <a:r>
              <a:t/>
            </a:r>
            <a:endParaRPr sz="1100">
              <a:latin typeface="Lato"/>
              <a:ea typeface="Lato"/>
              <a:cs typeface="Lato"/>
              <a:sym typeface="Lato"/>
            </a:endParaRPr>
          </a:p>
        </p:txBody>
      </p:sp>
      <p:sp>
        <p:nvSpPr>
          <p:cNvPr id="454" name="Google Shape;454;p40"/>
          <p:cNvSpPr txBox="1"/>
          <p:nvPr/>
        </p:nvSpPr>
        <p:spPr>
          <a:xfrm>
            <a:off x="4554282" y="2005646"/>
            <a:ext cx="9837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Lato"/>
                <a:ea typeface="Lato"/>
                <a:cs typeface="Lato"/>
                <a:sym typeface="Lato"/>
              </a:rPr>
              <a:t>Geometric Operators</a:t>
            </a:r>
            <a:endParaRPr sz="1100">
              <a:latin typeface="Lato"/>
              <a:ea typeface="Lato"/>
              <a:cs typeface="Lato"/>
              <a:sym typeface="Lato"/>
            </a:endParaRPr>
          </a:p>
        </p:txBody>
      </p:sp>
      <p:sp>
        <p:nvSpPr>
          <p:cNvPr id="455" name="Google Shape;455;p40"/>
          <p:cNvSpPr txBox="1"/>
          <p:nvPr/>
        </p:nvSpPr>
        <p:spPr>
          <a:xfrm>
            <a:off x="7764728" y="2005664"/>
            <a:ext cx="1038300" cy="1804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Lato"/>
              <a:ea typeface="Lato"/>
              <a:cs typeface="Lato"/>
              <a:sym typeface="Lato"/>
            </a:endParaRPr>
          </a:p>
          <a:p>
            <a:pPr indent="0" lvl="0" marL="0" rtl="0" algn="ctr">
              <a:spcBef>
                <a:spcPts val="0"/>
              </a:spcBef>
              <a:spcAft>
                <a:spcPts val="0"/>
              </a:spcAft>
              <a:buNone/>
            </a:pPr>
            <a:r>
              <a:rPr lang="en" sz="1100">
                <a:latin typeface="Lato"/>
                <a:ea typeface="Lato"/>
                <a:cs typeface="Lato"/>
                <a:sym typeface="Lato"/>
              </a:rPr>
              <a:t>Testing And Creating Tangles!</a:t>
            </a:r>
            <a:endParaRPr sz="1100">
              <a:latin typeface="Lato"/>
              <a:ea typeface="Lato"/>
              <a:cs typeface="Lato"/>
              <a:sym typeface="Lato"/>
            </a:endParaRPr>
          </a:p>
          <a:p>
            <a:pPr indent="0" lvl="0" marL="0" rtl="0" algn="ctr">
              <a:spcBef>
                <a:spcPts val="0"/>
              </a:spcBef>
              <a:spcAft>
                <a:spcPts val="0"/>
              </a:spcAft>
              <a:buNone/>
            </a:pPr>
            <a:r>
              <a:t/>
            </a:r>
            <a:endParaRPr sz="1100">
              <a:latin typeface="Lato"/>
              <a:ea typeface="Lato"/>
              <a:cs typeface="Lato"/>
              <a:sym typeface="Lato"/>
            </a:endParaRPr>
          </a:p>
        </p:txBody>
      </p:sp>
      <p:pic>
        <p:nvPicPr>
          <p:cNvPr id="456" name="Google Shape;456;p40"/>
          <p:cNvPicPr preferRelativeResize="0"/>
          <p:nvPr/>
        </p:nvPicPr>
        <p:blipFill>
          <a:blip r:embed="rId3">
            <a:alphaModFix/>
          </a:blip>
          <a:stretch>
            <a:fillRect/>
          </a:stretch>
        </p:blipFill>
        <p:spPr>
          <a:xfrm>
            <a:off x="6998601" y="3323549"/>
            <a:ext cx="375625" cy="344063"/>
          </a:xfrm>
          <a:prstGeom prst="rect">
            <a:avLst/>
          </a:prstGeom>
          <a:noFill/>
          <a:ln>
            <a:noFill/>
          </a:ln>
        </p:spPr>
      </p:pic>
      <p:pic>
        <p:nvPicPr>
          <p:cNvPr id="457" name="Google Shape;457;p40"/>
          <p:cNvPicPr preferRelativeResize="0"/>
          <p:nvPr/>
        </p:nvPicPr>
        <p:blipFill>
          <a:blip r:embed="rId3">
            <a:alphaModFix/>
          </a:blip>
          <a:stretch>
            <a:fillRect/>
          </a:stretch>
        </p:blipFill>
        <p:spPr>
          <a:xfrm>
            <a:off x="4868813" y="3323525"/>
            <a:ext cx="375648" cy="344099"/>
          </a:xfrm>
          <a:prstGeom prst="rect">
            <a:avLst/>
          </a:prstGeom>
          <a:noFill/>
          <a:ln>
            <a:noFill/>
          </a:ln>
        </p:spPr>
      </p:pic>
      <p:pic>
        <p:nvPicPr>
          <p:cNvPr id="458" name="Google Shape;458;p40"/>
          <p:cNvPicPr preferRelativeResize="0"/>
          <p:nvPr/>
        </p:nvPicPr>
        <p:blipFill>
          <a:blip r:embed="rId3">
            <a:alphaModFix/>
          </a:blip>
          <a:stretch>
            <a:fillRect/>
          </a:stretch>
        </p:blipFill>
        <p:spPr>
          <a:xfrm>
            <a:off x="1625163" y="3323525"/>
            <a:ext cx="375648" cy="3440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62" name="Shape 462"/>
        <p:cNvGrpSpPr/>
        <p:nvPr/>
      </p:nvGrpSpPr>
      <p:grpSpPr>
        <a:xfrm>
          <a:off x="0" y="0"/>
          <a:ext cx="0" cy="0"/>
          <a:chOff x="0" y="0"/>
          <a:chExt cx="0" cy="0"/>
        </a:xfrm>
      </p:grpSpPr>
      <p:pic>
        <p:nvPicPr>
          <p:cNvPr id="463" name="Google Shape;463;p41"/>
          <p:cNvPicPr preferRelativeResize="0"/>
          <p:nvPr/>
        </p:nvPicPr>
        <p:blipFill>
          <a:blip r:embed="rId3">
            <a:alphaModFix/>
          </a:blip>
          <a:stretch>
            <a:fillRect/>
          </a:stretch>
        </p:blipFill>
        <p:spPr>
          <a:xfrm>
            <a:off x="4329400" y="980336"/>
            <a:ext cx="2997150" cy="4066664"/>
          </a:xfrm>
          <a:prstGeom prst="rect">
            <a:avLst/>
          </a:prstGeom>
          <a:noFill/>
          <a:ln>
            <a:noFill/>
          </a:ln>
        </p:spPr>
      </p:pic>
      <p:sp>
        <p:nvSpPr>
          <p:cNvPr id="464" name="Google Shape;464;p41"/>
          <p:cNvSpPr txBox="1"/>
          <p:nvPr/>
        </p:nvSpPr>
        <p:spPr>
          <a:xfrm>
            <a:off x="129250" y="136475"/>
            <a:ext cx="63807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Of these two letters which one was made by us?</a:t>
            </a:r>
            <a:endParaRPr>
              <a:latin typeface="Lato"/>
              <a:ea typeface="Lato"/>
              <a:cs typeface="Lato"/>
              <a:sym typeface="Lato"/>
            </a:endParaRPr>
          </a:p>
        </p:txBody>
      </p:sp>
      <p:pic>
        <p:nvPicPr>
          <p:cNvPr id="465" name="Google Shape;465;p41"/>
          <p:cNvPicPr preferRelativeResize="0"/>
          <p:nvPr/>
        </p:nvPicPr>
        <p:blipFill>
          <a:blip r:embed="rId4">
            <a:alphaModFix/>
          </a:blip>
          <a:stretch>
            <a:fillRect/>
          </a:stretch>
        </p:blipFill>
        <p:spPr>
          <a:xfrm>
            <a:off x="1486800" y="1065225"/>
            <a:ext cx="2929850" cy="3714625"/>
          </a:xfrm>
          <a:prstGeom prst="rect">
            <a:avLst/>
          </a:prstGeom>
          <a:noFill/>
          <a:ln>
            <a:noFill/>
          </a:ln>
        </p:spPr>
      </p:pic>
      <p:pic>
        <p:nvPicPr>
          <p:cNvPr id="466" name="Google Shape;466;p41"/>
          <p:cNvPicPr preferRelativeResize="0"/>
          <p:nvPr/>
        </p:nvPicPr>
        <p:blipFill>
          <a:blip r:embed="rId5">
            <a:alphaModFix/>
          </a:blip>
          <a:stretch>
            <a:fillRect/>
          </a:stretch>
        </p:blipFill>
        <p:spPr>
          <a:xfrm>
            <a:off x="7886750" y="3763600"/>
            <a:ext cx="882625" cy="882625"/>
          </a:xfrm>
          <a:prstGeom prst="rect">
            <a:avLst/>
          </a:prstGeom>
          <a:noFill/>
          <a:ln>
            <a:noFill/>
          </a:ln>
        </p:spPr>
      </p:pic>
      <p:sp>
        <p:nvSpPr>
          <p:cNvPr id="467" name="Google Shape;467;p41"/>
          <p:cNvSpPr txBox="1"/>
          <p:nvPr/>
        </p:nvSpPr>
        <p:spPr>
          <a:xfrm>
            <a:off x="7787900" y="3298725"/>
            <a:ext cx="10803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Thank you!</a:t>
            </a:r>
            <a:endParaRPr>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71" name="Shape 471"/>
        <p:cNvGrpSpPr/>
        <p:nvPr/>
      </p:nvGrpSpPr>
      <p:grpSpPr>
        <a:xfrm>
          <a:off x="0" y="0"/>
          <a:ext cx="0" cy="0"/>
          <a:chOff x="0" y="0"/>
          <a:chExt cx="0" cy="0"/>
        </a:xfrm>
      </p:grpSpPr>
      <p:sp>
        <p:nvSpPr>
          <p:cNvPr id="472" name="Google Shape;472;p42"/>
          <p:cNvSpPr txBox="1"/>
          <p:nvPr/>
        </p:nvSpPr>
        <p:spPr>
          <a:xfrm>
            <a:off x="320400" y="327150"/>
            <a:ext cx="34269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F6B26B"/>
                </a:solidFill>
                <a:latin typeface="Lato"/>
                <a:ea typeface="Lato"/>
                <a:cs typeface="Lato"/>
                <a:sym typeface="Lato"/>
              </a:rPr>
              <a:t>Division Of Work</a:t>
            </a:r>
            <a:endParaRPr b="1" sz="2500">
              <a:solidFill>
                <a:srgbClr val="F6B26B"/>
              </a:solidFill>
              <a:latin typeface="Lato"/>
              <a:ea typeface="Lato"/>
              <a:cs typeface="Lato"/>
              <a:sym typeface="Lato"/>
            </a:endParaRPr>
          </a:p>
        </p:txBody>
      </p:sp>
      <p:graphicFrame>
        <p:nvGraphicFramePr>
          <p:cNvPr id="473" name="Google Shape;473;p42"/>
          <p:cNvGraphicFramePr/>
          <p:nvPr/>
        </p:nvGraphicFramePr>
        <p:xfrm>
          <a:off x="448050" y="1390375"/>
          <a:ext cx="3000000" cy="3000000"/>
        </p:xfrm>
        <a:graphic>
          <a:graphicData uri="http://schemas.openxmlformats.org/drawingml/2006/table">
            <a:tbl>
              <a:tblPr>
                <a:noFill/>
                <a:tableStyleId>{240B66E9-C41A-4827-90AF-48CC1C8C8105}</a:tableStyleId>
              </a:tblPr>
              <a:tblGrid>
                <a:gridCol w="3987625"/>
                <a:gridCol w="3848100"/>
              </a:tblGrid>
              <a:tr h="808300">
                <a:tc>
                  <a:txBody>
                    <a:bodyPr/>
                    <a:lstStyle/>
                    <a:p>
                      <a:pPr indent="0" lvl="0" marL="0" rtl="0" algn="l">
                        <a:spcBef>
                          <a:spcPts val="0"/>
                        </a:spcBef>
                        <a:spcAft>
                          <a:spcPts val="0"/>
                        </a:spcAft>
                        <a:buNone/>
                      </a:pPr>
                      <a:r>
                        <a:rPr lang="en">
                          <a:solidFill>
                            <a:schemeClr val="lt1"/>
                          </a:solidFill>
                          <a:latin typeface="Lato"/>
                          <a:ea typeface="Lato"/>
                          <a:cs typeface="Lato"/>
                          <a:sym typeface="Lato"/>
                        </a:rPr>
                        <a:t>Aman Goel</a:t>
                      </a:r>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Coding of operators</a:t>
                      </a:r>
                      <a:endParaRPr>
                        <a:solidFill>
                          <a:srgbClr val="FFFFFF"/>
                        </a:solidFill>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r>
              <a:tr h="808300">
                <a:tc>
                  <a:txBody>
                    <a:bodyPr/>
                    <a:lstStyle/>
                    <a:p>
                      <a:pPr indent="0" lvl="0" marL="0" rtl="0" algn="l">
                        <a:spcBef>
                          <a:spcPts val="0"/>
                        </a:spcBef>
                        <a:spcAft>
                          <a:spcPts val="0"/>
                        </a:spcAft>
                        <a:buNone/>
                      </a:pPr>
                      <a:r>
                        <a:rPr lang="en">
                          <a:solidFill>
                            <a:srgbClr val="FFFFFF"/>
                          </a:solidFill>
                          <a:latin typeface="Lato"/>
                          <a:ea typeface="Lato"/>
                          <a:cs typeface="Lato"/>
                          <a:sym typeface="Lato"/>
                        </a:rPr>
                        <a:t>Ammar Ahmed</a:t>
                      </a:r>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Coding of operators, testing</a:t>
                      </a:r>
                      <a:endParaRPr>
                        <a:solidFill>
                          <a:srgbClr val="FFFFFF"/>
                        </a:solidFill>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r>
              <a:tr h="808300">
                <a:tc>
                  <a:txBody>
                    <a:bodyPr/>
                    <a:lstStyle/>
                    <a:p>
                      <a:pPr indent="0" lvl="0" marL="0" rtl="0" algn="l">
                        <a:spcBef>
                          <a:spcPts val="0"/>
                        </a:spcBef>
                        <a:spcAft>
                          <a:spcPts val="0"/>
                        </a:spcAft>
                        <a:buNone/>
                      </a:pPr>
                      <a:r>
                        <a:rPr lang="en">
                          <a:solidFill>
                            <a:schemeClr val="lt1"/>
                          </a:solidFill>
                          <a:latin typeface="Lato"/>
                          <a:ea typeface="Lato"/>
                          <a:cs typeface="Lato"/>
                          <a:sym typeface="Lato"/>
                        </a:rPr>
                        <a:t>Aryamaan Jain</a:t>
                      </a:r>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Coding of csg tree, documentation</a:t>
                      </a:r>
                      <a:endParaRPr>
                        <a:solidFill>
                          <a:srgbClr val="FFFFFF"/>
                        </a:solidFill>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r>
              <a:tr h="808300">
                <a:tc>
                  <a:txBody>
                    <a:bodyPr/>
                    <a:lstStyle/>
                    <a:p>
                      <a:pPr indent="0" lvl="0" marL="0" rtl="0" algn="l">
                        <a:spcBef>
                          <a:spcPts val="0"/>
                        </a:spcBef>
                        <a:spcAft>
                          <a:spcPts val="0"/>
                        </a:spcAft>
                        <a:buNone/>
                      </a:pPr>
                      <a:r>
                        <a:rPr lang="en">
                          <a:solidFill>
                            <a:schemeClr val="lt1"/>
                          </a:solidFill>
                          <a:latin typeface="Lato"/>
                          <a:ea typeface="Lato"/>
                          <a:cs typeface="Lato"/>
                          <a:sym typeface="Lato"/>
                        </a:rPr>
                        <a:t>Jyoti Sunkara</a:t>
                      </a:r>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Coding operators, csg tree, noise, parsing grammar, generated outputs, documentation</a:t>
                      </a:r>
                      <a:endParaRPr>
                        <a:solidFill>
                          <a:srgbClr val="FFFFFF"/>
                        </a:solidFill>
                      </a:endParaRPr>
                    </a:p>
                  </a:txBody>
                  <a:tcPr marT="91425" marB="91425" marR="91425" marL="91425">
                    <a:lnL cap="flat" cmpd="sng" w="9525">
                      <a:solidFill>
                        <a:srgbClr val="F6B26B"/>
                      </a:solidFill>
                      <a:prstDash val="solid"/>
                      <a:round/>
                      <a:headEnd len="sm" w="sm" type="none"/>
                      <a:tailEnd len="sm" w="sm" type="none"/>
                    </a:lnL>
                    <a:lnR cap="flat" cmpd="sng" w="9525">
                      <a:solidFill>
                        <a:srgbClr val="F6B26B"/>
                      </a:solidFill>
                      <a:prstDash val="solid"/>
                      <a:round/>
                      <a:headEnd len="sm" w="sm" type="none"/>
                      <a:tailEnd len="sm" w="sm" type="none"/>
                    </a:lnR>
                    <a:lnT cap="flat" cmpd="sng" w="9525">
                      <a:solidFill>
                        <a:srgbClr val="F6B26B"/>
                      </a:solidFill>
                      <a:prstDash val="solid"/>
                      <a:round/>
                      <a:headEnd len="sm" w="sm" type="none"/>
                      <a:tailEnd len="sm" w="sm" type="none"/>
                    </a:lnT>
                    <a:lnB cap="flat" cmpd="sng" w="9525">
                      <a:solidFill>
                        <a:srgbClr val="F6B26B"/>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56" name="Shape 156"/>
        <p:cNvGrpSpPr/>
        <p:nvPr/>
      </p:nvGrpSpPr>
      <p:grpSpPr>
        <a:xfrm>
          <a:off x="0" y="0"/>
          <a:ext cx="0" cy="0"/>
          <a:chOff x="0" y="0"/>
          <a:chExt cx="0" cy="0"/>
        </a:xfrm>
      </p:grpSpPr>
      <p:sp>
        <p:nvSpPr>
          <p:cNvPr id="157" name="Google Shape;157;p19"/>
          <p:cNvSpPr txBox="1"/>
          <p:nvPr/>
        </p:nvSpPr>
        <p:spPr>
          <a:xfrm>
            <a:off x="5626075" y="1021475"/>
            <a:ext cx="3432000" cy="3330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2400"/>
              </a:spcBef>
              <a:spcAft>
                <a:spcPts val="0"/>
              </a:spcAft>
              <a:buNone/>
            </a:pPr>
            <a:r>
              <a:rPr lang="en" sz="1500">
                <a:latin typeface="Roboto"/>
                <a:ea typeface="Roboto"/>
                <a:cs typeface="Roboto"/>
                <a:sym typeface="Roboto"/>
              </a:rPr>
              <a:t>Tangles  are a form of two dimensional </a:t>
            </a:r>
            <a:r>
              <a:rPr lang="en" sz="1500">
                <a:latin typeface="Roboto"/>
                <a:ea typeface="Roboto"/>
                <a:cs typeface="Roboto"/>
                <a:sym typeface="Roboto"/>
              </a:rPr>
              <a:t>structured</a:t>
            </a:r>
            <a:r>
              <a:rPr lang="en" sz="1500">
                <a:latin typeface="Roboto"/>
                <a:ea typeface="Roboto"/>
                <a:cs typeface="Roboto"/>
                <a:sym typeface="Roboto"/>
              </a:rPr>
              <a:t> pen and ink art created by a small set of basic strokes:</a:t>
            </a:r>
            <a:endParaRPr sz="1500">
              <a:latin typeface="Roboto"/>
              <a:ea typeface="Roboto"/>
              <a:cs typeface="Roboto"/>
              <a:sym typeface="Roboto"/>
            </a:endParaRPr>
          </a:p>
          <a:p>
            <a:pPr indent="-323850" lvl="0" marL="457200" rtl="0" algn="l">
              <a:lnSpc>
                <a:spcPct val="115000"/>
              </a:lnSpc>
              <a:spcBef>
                <a:spcPts val="2400"/>
              </a:spcBef>
              <a:spcAft>
                <a:spcPts val="0"/>
              </a:spcAft>
              <a:buSzPts val="1500"/>
              <a:buFont typeface="Roboto"/>
              <a:buChar char="❖"/>
            </a:pPr>
            <a:r>
              <a:rPr lang="en" sz="1500">
                <a:latin typeface="Roboto"/>
                <a:ea typeface="Roboto"/>
                <a:cs typeface="Roboto"/>
                <a:sym typeface="Roboto"/>
              </a:rPr>
              <a:t>Dots </a:t>
            </a:r>
            <a:endParaRPr sz="1500">
              <a:latin typeface="Roboto"/>
              <a:ea typeface="Roboto"/>
              <a:cs typeface="Roboto"/>
              <a:sym typeface="Roboto"/>
            </a:endParaRPr>
          </a:p>
          <a:p>
            <a:pPr indent="-323850" lvl="0" marL="457200" rtl="0" algn="l">
              <a:lnSpc>
                <a:spcPct val="115000"/>
              </a:lnSpc>
              <a:spcBef>
                <a:spcPts val="0"/>
              </a:spcBef>
              <a:spcAft>
                <a:spcPts val="0"/>
              </a:spcAft>
              <a:buSzPts val="1500"/>
              <a:buFont typeface="Roboto"/>
              <a:buChar char="❖"/>
            </a:pPr>
            <a:r>
              <a:rPr lang="en" sz="1500">
                <a:latin typeface="Roboto"/>
                <a:ea typeface="Roboto"/>
                <a:cs typeface="Roboto"/>
                <a:sym typeface="Roboto"/>
              </a:rPr>
              <a:t>Straight Lines</a:t>
            </a:r>
            <a:endParaRPr sz="1500">
              <a:latin typeface="Roboto"/>
              <a:ea typeface="Roboto"/>
              <a:cs typeface="Roboto"/>
              <a:sym typeface="Roboto"/>
            </a:endParaRPr>
          </a:p>
          <a:p>
            <a:pPr indent="-323850" lvl="0" marL="457200" rtl="0" algn="l">
              <a:lnSpc>
                <a:spcPct val="115000"/>
              </a:lnSpc>
              <a:spcBef>
                <a:spcPts val="0"/>
              </a:spcBef>
              <a:spcAft>
                <a:spcPts val="0"/>
              </a:spcAft>
              <a:buSzPts val="1500"/>
              <a:buFont typeface="Roboto"/>
              <a:buChar char="❖"/>
            </a:pPr>
            <a:r>
              <a:rPr lang="en" sz="1500">
                <a:latin typeface="Roboto"/>
                <a:ea typeface="Roboto"/>
                <a:cs typeface="Roboto"/>
                <a:sym typeface="Roboto"/>
              </a:rPr>
              <a:t>Curves</a:t>
            </a:r>
            <a:endParaRPr sz="1500">
              <a:latin typeface="Roboto"/>
              <a:ea typeface="Roboto"/>
              <a:cs typeface="Roboto"/>
              <a:sym typeface="Roboto"/>
            </a:endParaRPr>
          </a:p>
          <a:p>
            <a:pPr indent="-323850" lvl="0" marL="457200" rtl="0" algn="l">
              <a:lnSpc>
                <a:spcPct val="115000"/>
              </a:lnSpc>
              <a:spcBef>
                <a:spcPts val="0"/>
              </a:spcBef>
              <a:spcAft>
                <a:spcPts val="0"/>
              </a:spcAft>
              <a:buSzPts val="1500"/>
              <a:buFont typeface="Roboto"/>
              <a:buChar char="❖"/>
            </a:pPr>
            <a:r>
              <a:rPr lang="en" sz="1500">
                <a:latin typeface="Roboto"/>
                <a:ea typeface="Roboto"/>
                <a:cs typeface="Roboto"/>
                <a:sym typeface="Roboto"/>
              </a:rPr>
              <a:t>Shapes</a:t>
            </a:r>
            <a:endParaRPr sz="1500">
              <a:latin typeface="Roboto"/>
              <a:ea typeface="Roboto"/>
              <a:cs typeface="Roboto"/>
              <a:sym typeface="Roboto"/>
            </a:endParaRPr>
          </a:p>
          <a:p>
            <a:pPr indent="0" lvl="0" marL="0" rtl="0" algn="ctr">
              <a:lnSpc>
                <a:spcPct val="115000"/>
              </a:lnSpc>
              <a:spcBef>
                <a:spcPts val="2400"/>
              </a:spcBef>
              <a:spcAft>
                <a:spcPts val="0"/>
              </a:spcAft>
              <a:buNone/>
            </a:pPr>
            <a:r>
              <a:rPr lang="en" sz="1500">
                <a:latin typeface="Roboto"/>
                <a:ea typeface="Roboto"/>
                <a:cs typeface="Roboto"/>
                <a:sym typeface="Roboto"/>
              </a:rPr>
              <a:t>  </a:t>
            </a:r>
            <a:endParaRPr sz="1500">
              <a:latin typeface="Roboto"/>
              <a:ea typeface="Roboto"/>
              <a:cs typeface="Roboto"/>
              <a:sym typeface="Roboto"/>
            </a:endParaRPr>
          </a:p>
          <a:p>
            <a:pPr indent="0" lvl="0" marL="0" rtl="0" algn="l">
              <a:spcBef>
                <a:spcPts val="600"/>
              </a:spcBef>
              <a:spcAft>
                <a:spcPts val="1600"/>
              </a:spcAft>
              <a:buNone/>
            </a:pPr>
            <a:r>
              <a:t/>
            </a:r>
            <a:endParaRPr sz="1500">
              <a:latin typeface="Roboto"/>
              <a:ea typeface="Roboto"/>
              <a:cs typeface="Roboto"/>
              <a:sym typeface="Roboto"/>
            </a:endParaRPr>
          </a:p>
        </p:txBody>
      </p:sp>
      <p:pic>
        <p:nvPicPr>
          <p:cNvPr id="158" name="Google Shape;158;p19"/>
          <p:cNvPicPr preferRelativeResize="0"/>
          <p:nvPr/>
        </p:nvPicPr>
        <p:blipFill rotWithShape="1">
          <a:blip r:embed="rId3">
            <a:alphaModFix/>
          </a:blip>
          <a:srcRect b="6375" l="3572" r="2406" t="0"/>
          <a:stretch/>
        </p:blipFill>
        <p:spPr>
          <a:xfrm>
            <a:off x="457200" y="381000"/>
            <a:ext cx="4368426" cy="4349949"/>
          </a:xfrm>
          <a:prstGeom prst="rect">
            <a:avLst/>
          </a:prstGeom>
          <a:noFill/>
          <a:ln>
            <a:noFill/>
          </a:ln>
          <a:effectLst>
            <a:outerShdw blurRad="428625" rotWithShape="0" algn="bl" dir="7800000" dist="381000">
              <a:srgbClr val="000000">
                <a:alpha val="50000"/>
              </a:srgbClr>
            </a:outerShdw>
          </a:effectLst>
        </p:spPr>
      </p:pic>
      <p:pic>
        <p:nvPicPr>
          <p:cNvPr id="159" name="Google Shape;159;p19"/>
          <p:cNvPicPr preferRelativeResize="0"/>
          <p:nvPr/>
        </p:nvPicPr>
        <p:blipFill rotWithShape="1">
          <a:blip r:embed="rId4">
            <a:alphaModFix/>
          </a:blip>
          <a:srcRect b="6067" l="4453" r="5586" t="6998"/>
          <a:stretch/>
        </p:blipFill>
        <p:spPr>
          <a:xfrm>
            <a:off x="951975" y="611250"/>
            <a:ext cx="4368426" cy="4349949"/>
          </a:xfrm>
          <a:prstGeom prst="rect">
            <a:avLst/>
          </a:prstGeom>
          <a:noFill/>
          <a:ln>
            <a:noFill/>
          </a:ln>
          <a:effectLst>
            <a:outerShdw blurRad="285750" rotWithShape="0" algn="bl" dir="7800000" dist="152400">
              <a:srgbClr val="000000">
                <a:alpha val="75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500"/>
                                        <p:tgtEl>
                                          <p:spTgt spid="159"/>
                                        </p:tgtEl>
                                        <p:attrNameLst>
                                          <p:attrName>ppt_y</p:attrName>
                                        </p:attrNameLst>
                                      </p:cBhvr>
                                      <p:tavLst>
                                        <p:tav fmla="" tm="0">
                                          <p:val>
                                            <p:strVal val="#ppt_y"/>
                                          </p:val>
                                        </p:tav>
                                        <p:tav fmla="" tm="100000">
                                          <p:val>
                                            <p:strVal val="#ppt_y+1"/>
                                          </p:val>
                                        </p:tav>
                                      </p:tavLst>
                                    </p:anim>
                                    <p:set>
                                      <p:cBhvr>
                                        <p:cTn dur="1" fill="hold">
                                          <p:stCondLst>
                                            <p:cond delay="500"/>
                                          </p:stCondLst>
                                        </p:cTn>
                                        <p:tgtEl>
                                          <p:spTgt spid="15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0"/>
          <p:cNvSpPr/>
          <p:nvPr/>
        </p:nvSpPr>
        <p:spPr>
          <a:xfrm>
            <a:off x="0" y="91950"/>
            <a:ext cx="9144000" cy="577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txBox="1"/>
          <p:nvPr/>
        </p:nvSpPr>
        <p:spPr>
          <a:xfrm>
            <a:off x="176300" y="112950"/>
            <a:ext cx="14127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Purpose</a:t>
            </a:r>
            <a:endParaRPr b="1" sz="2500">
              <a:latin typeface="Lato"/>
              <a:ea typeface="Lato"/>
              <a:cs typeface="Lato"/>
              <a:sym typeface="Lato"/>
            </a:endParaRPr>
          </a:p>
        </p:txBody>
      </p:sp>
      <p:grpSp>
        <p:nvGrpSpPr>
          <p:cNvPr id="166" name="Google Shape;166;p20"/>
          <p:cNvGrpSpPr/>
          <p:nvPr/>
        </p:nvGrpSpPr>
        <p:grpSpPr>
          <a:xfrm>
            <a:off x="247313" y="2480025"/>
            <a:ext cx="2952125" cy="1289700"/>
            <a:chOff x="323513" y="1986800"/>
            <a:chExt cx="2952125" cy="1289700"/>
          </a:xfrm>
        </p:grpSpPr>
        <p:sp>
          <p:nvSpPr>
            <p:cNvPr id="167" name="Google Shape;167;p20"/>
            <p:cNvSpPr txBox="1"/>
            <p:nvPr/>
          </p:nvSpPr>
          <p:spPr>
            <a:xfrm>
              <a:off x="323513" y="1986800"/>
              <a:ext cx="2124000" cy="1289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latin typeface="Roboto"/>
                  <a:ea typeface="Roboto"/>
                  <a:cs typeface="Roboto"/>
                  <a:sym typeface="Roboto"/>
                </a:rPr>
                <a:t>Group Grammars Simplicity</a:t>
              </a:r>
              <a:endParaRPr b="1">
                <a:latin typeface="Roboto"/>
                <a:ea typeface="Roboto"/>
                <a:cs typeface="Roboto"/>
                <a:sym typeface="Roboto"/>
              </a:endParaRPr>
            </a:p>
            <a:p>
              <a:pPr indent="0" lvl="0" marL="0" rtl="0" algn="r">
                <a:spcBef>
                  <a:spcPts val="0"/>
                </a:spcBef>
                <a:spcAft>
                  <a:spcPts val="0"/>
                </a:spcAft>
                <a:buNone/>
              </a:pPr>
              <a:r>
                <a:t/>
              </a:r>
              <a:endParaRPr b="1" sz="800">
                <a:latin typeface="Roboto"/>
                <a:ea typeface="Roboto"/>
                <a:cs typeface="Roboto"/>
                <a:sym typeface="Roboto"/>
              </a:endParaRPr>
            </a:p>
            <a:p>
              <a:pPr indent="0" lvl="0" marL="0" rtl="0" algn="r">
                <a:spcBef>
                  <a:spcPts val="0"/>
                </a:spcBef>
                <a:spcAft>
                  <a:spcPts val="1600"/>
                </a:spcAft>
                <a:buNone/>
              </a:pPr>
              <a:r>
                <a:rPr lang="en" sz="1100">
                  <a:latin typeface="Roboto"/>
                  <a:ea typeface="Roboto"/>
                  <a:cs typeface="Roboto"/>
                  <a:sym typeface="Roboto"/>
                </a:rPr>
                <a:t>Expressing complex tangles patterns and sub-pattern distributions, with relatively simple grammars.</a:t>
              </a:r>
              <a:endParaRPr sz="1100">
                <a:latin typeface="Roboto"/>
                <a:ea typeface="Roboto"/>
                <a:cs typeface="Roboto"/>
                <a:sym typeface="Roboto"/>
              </a:endParaRPr>
            </a:p>
          </p:txBody>
        </p:sp>
        <p:cxnSp>
          <p:nvCxnSpPr>
            <p:cNvPr id="168" name="Google Shape;168;p20"/>
            <p:cNvCxnSpPr/>
            <p:nvPr/>
          </p:nvCxnSpPr>
          <p:spPr>
            <a:xfrm rot="10800000">
              <a:off x="2642038" y="2647950"/>
              <a:ext cx="633600" cy="0"/>
            </a:xfrm>
            <a:prstGeom prst="straightConnector1">
              <a:avLst/>
            </a:prstGeom>
            <a:noFill/>
            <a:ln cap="flat" cmpd="sng" w="9525">
              <a:solidFill>
                <a:srgbClr val="307BF3"/>
              </a:solidFill>
              <a:prstDash val="solid"/>
              <a:round/>
              <a:headEnd len="sm" w="sm" type="none"/>
              <a:tailEnd len="med" w="med" type="oval"/>
            </a:ln>
          </p:spPr>
        </p:cxnSp>
      </p:grpSp>
      <p:grpSp>
        <p:nvGrpSpPr>
          <p:cNvPr id="169" name="Google Shape;169;p20"/>
          <p:cNvGrpSpPr/>
          <p:nvPr/>
        </p:nvGrpSpPr>
        <p:grpSpPr>
          <a:xfrm>
            <a:off x="5133638" y="1553575"/>
            <a:ext cx="3610650" cy="1289700"/>
            <a:chOff x="5209838" y="1060350"/>
            <a:chExt cx="3610650" cy="1289700"/>
          </a:xfrm>
        </p:grpSpPr>
        <p:sp>
          <p:nvSpPr>
            <p:cNvPr id="170" name="Google Shape;170;p20"/>
            <p:cNvSpPr txBox="1"/>
            <p:nvPr/>
          </p:nvSpPr>
          <p:spPr>
            <a:xfrm>
              <a:off x="6696488" y="1060350"/>
              <a:ext cx="21240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Artistry</a:t>
              </a:r>
              <a:endParaRPr b="1">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rPr lang="en" sz="1100">
                  <a:latin typeface="Roboto"/>
                  <a:ea typeface="Roboto"/>
                  <a:cs typeface="Roboto"/>
                  <a:sym typeface="Roboto"/>
                </a:rPr>
                <a:t>Tangles take artists hours of tedious and time-consuming work and precision which can now be done quicker and with fine control by even non-artists!</a:t>
              </a:r>
              <a:endParaRPr b="1" sz="1100">
                <a:latin typeface="Roboto"/>
                <a:ea typeface="Roboto"/>
                <a:cs typeface="Roboto"/>
                <a:sym typeface="Roboto"/>
              </a:endParaRPr>
            </a:p>
          </p:txBody>
        </p:sp>
        <p:cxnSp>
          <p:nvCxnSpPr>
            <p:cNvPr id="171" name="Google Shape;171;p20"/>
            <p:cNvCxnSpPr/>
            <p:nvPr/>
          </p:nvCxnSpPr>
          <p:spPr>
            <a:xfrm>
              <a:off x="5209838" y="1705200"/>
              <a:ext cx="1286700" cy="0"/>
            </a:xfrm>
            <a:prstGeom prst="straightConnector1">
              <a:avLst/>
            </a:prstGeom>
            <a:noFill/>
            <a:ln cap="flat" cmpd="sng" w="9525">
              <a:solidFill>
                <a:srgbClr val="0944A1"/>
              </a:solidFill>
              <a:prstDash val="solid"/>
              <a:round/>
              <a:headEnd len="sm" w="sm" type="none"/>
              <a:tailEnd len="med" w="med" type="oval"/>
            </a:ln>
          </p:spPr>
        </p:cxnSp>
      </p:grpSp>
      <p:grpSp>
        <p:nvGrpSpPr>
          <p:cNvPr id="172" name="Google Shape;172;p20"/>
          <p:cNvGrpSpPr/>
          <p:nvPr/>
        </p:nvGrpSpPr>
        <p:grpSpPr>
          <a:xfrm>
            <a:off x="5133638" y="3513675"/>
            <a:ext cx="3610650" cy="1289700"/>
            <a:chOff x="5209838" y="3020450"/>
            <a:chExt cx="3610650" cy="1289700"/>
          </a:xfrm>
        </p:grpSpPr>
        <p:sp>
          <p:nvSpPr>
            <p:cNvPr id="173" name="Google Shape;173;p20"/>
            <p:cNvSpPr txBox="1"/>
            <p:nvPr/>
          </p:nvSpPr>
          <p:spPr>
            <a:xfrm>
              <a:off x="6696488" y="3020450"/>
              <a:ext cx="21240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Speed</a:t>
              </a:r>
              <a:endParaRPr b="1">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rPr lang="en" sz="1100">
                  <a:latin typeface="Roboto"/>
                  <a:ea typeface="Roboto"/>
                  <a:cs typeface="Roboto"/>
                  <a:sym typeface="Roboto"/>
                </a:rPr>
                <a:t>Group grammars can efficiently produce a wide variety of patterns!</a:t>
              </a:r>
              <a:endParaRPr sz="1100">
                <a:latin typeface="Roboto"/>
                <a:ea typeface="Roboto"/>
                <a:cs typeface="Roboto"/>
                <a:sym typeface="Roboto"/>
              </a:endParaRPr>
            </a:p>
          </p:txBody>
        </p:sp>
        <p:cxnSp>
          <p:nvCxnSpPr>
            <p:cNvPr id="174" name="Google Shape;174;p20"/>
            <p:cNvCxnSpPr/>
            <p:nvPr/>
          </p:nvCxnSpPr>
          <p:spPr>
            <a:xfrm>
              <a:off x="5209838" y="3648300"/>
              <a:ext cx="1286700" cy="0"/>
            </a:xfrm>
            <a:prstGeom prst="straightConnector1">
              <a:avLst/>
            </a:prstGeom>
            <a:noFill/>
            <a:ln cap="flat" cmpd="sng" w="9525">
              <a:solidFill>
                <a:srgbClr val="0D5DDF"/>
              </a:solidFill>
              <a:prstDash val="solid"/>
              <a:round/>
              <a:headEnd len="sm" w="sm" type="none"/>
              <a:tailEnd len="med" w="med" type="oval"/>
            </a:ln>
          </p:spPr>
        </p:cxnSp>
      </p:grpSp>
      <p:grpSp>
        <p:nvGrpSpPr>
          <p:cNvPr id="175" name="Google Shape;175;p20"/>
          <p:cNvGrpSpPr/>
          <p:nvPr/>
        </p:nvGrpSpPr>
        <p:grpSpPr>
          <a:xfrm>
            <a:off x="2586013" y="1221688"/>
            <a:ext cx="3814835" cy="3790597"/>
            <a:chOff x="2662213" y="676344"/>
            <a:chExt cx="3814835" cy="3790597"/>
          </a:xfrm>
        </p:grpSpPr>
        <p:sp>
          <p:nvSpPr>
            <p:cNvPr id="176" name="Google Shape;176;p20"/>
            <p:cNvSpPr/>
            <p:nvPr/>
          </p:nvSpPr>
          <p:spPr>
            <a:xfrm rot="3600185">
              <a:off x="3169983" y="1184511"/>
              <a:ext cx="2774659" cy="2774659"/>
            </a:xfrm>
            <a:prstGeom prst="blockArc">
              <a:avLst>
                <a:gd fmla="val 12622480" name="adj1"/>
                <a:gd fmla="val 19781569" name="adj2"/>
                <a:gd fmla="val 20773" name="adj3"/>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rot="10800000">
              <a:off x="3183490" y="1163229"/>
              <a:ext cx="2774700" cy="2774700"/>
            </a:xfrm>
            <a:prstGeom prst="blockArc">
              <a:avLst>
                <a:gd fmla="val 12622480" name="adj1"/>
                <a:gd fmla="val 19662822" name="adj2"/>
                <a:gd fmla="val 20729"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rot="-3600185">
              <a:off x="3194618" y="1184114"/>
              <a:ext cx="2774659" cy="2774659"/>
            </a:xfrm>
            <a:prstGeom prst="blockArc">
              <a:avLst>
                <a:gd fmla="val 12622480" name="adj1"/>
                <a:gd fmla="val 19703271" name="adj2"/>
                <a:gd fmla="val 20851" name="adj3"/>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20"/>
            <p:cNvGrpSpPr/>
            <p:nvPr/>
          </p:nvGrpSpPr>
          <p:grpSpPr>
            <a:xfrm rot="-7200165">
              <a:off x="3337679" y="2826785"/>
              <a:ext cx="585011" cy="585536"/>
              <a:chOff x="1967628" y="812211"/>
              <a:chExt cx="588000" cy="588000"/>
            </a:xfrm>
          </p:grpSpPr>
          <p:sp>
            <p:nvSpPr>
              <p:cNvPr id="180" name="Google Shape;180;p20"/>
              <p:cNvSpPr/>
              <p:nvPr/>
            </p:nvSpPr>
            <p:spPr>
              <a:xfrm rot="39023">
                <a:off x="1970909" y="815492"/>
                <a:ext cx="581437" cy="581437"/>
              </a:xfrm>
              <a:prstGeom prst="pie">
                <a:avLst>
                  <a:gd fmla="val 6190354" name="adj1"/>
                  <a:gd fmla="val 14996165" name="adj2"/>
                </a:avLst>
              </a:prstGeom>
              <a:solidFill>
                <a:srgbClr val="6FA8DC"/>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rot="10800000">
                <a:off x="1970875" y="815525"/>
                <a:ext cx="581400" cy="581400"/>
              </a:xfrm>
              <a:prstGeom prst="pie">
                <a:avLst>
                  <a:gd fmla="val 4028252" name="adj1"/>
                  <a:gd fmla="val 17183677" name="adj2"/>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20"/>
            <p:cNvGrpSpPr/>
            <p:nvPr/>
          </p:nvGrpSpPr>
          <p:grpSpPr>
            <a:xfrm>
              <a:off x="4264097" y="1180331"/>
              <a:ext cx="585001" cy="585530"/>
              <a:chOff x="1970048" y="811613"/>
              <a:chExt cx="588000" cy="588000"/>
            </a:xfrm>
          </p:grpSpPr>
          <p:sp>
            <p:nvSpPr>
              <p:cNvPr id="183" name="Google Shape;183;p20"/>
              <p:cNvSpPr/>
              <p:nvPr/>
            </p:nvSpPr>
            <p:spPr>
              <a:xfrm rot="39023">
                <a:off x="1973329" y="814894"/>
                <a:ext cx="581437" cy="581437"/>
              </a:xfrm>
              <a:prstGeom prst="pie">
                <a:avLst>
                  <a:gd fmla="val 6190354" name="adj1"/>
                  <a:gd fmla="val 14996165" name="adj2"/>
                </a:avLst>
              </a:prstGeom>
              <a:solidFill>
                <a:srgbClr val="00FFFF"/>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rot="10800000">
                <a:off x="1973295" y="814927"/>
                <a:ext cx="581400" cy="581400"/>
              </a:xfrm>
              <a:prstGeom prst="pie">
                <a:avLst>
                  <a:gd fmla="val 4028252" name="adj1"/>
                  <a:gd fmla="val 17183677" name="adj2"/>
                </a:avLst>
              </a:pr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20"/>
            <p:cNvGrpSpPr/>
            <p:nvPr/>
          </p:nvGrpSpPr>
          <p:grpSpPr>
            <a:xfrm rot="7200165">
              <a:off x="5229930" y="2804716"/>
              <a:ext cx="585011" cy="585536"/>
              <a:chOff x="1977085" y="811649"/>
              <a:chExt cx="588000" cy="588000"/>
            </a:xfrm>
          </p:grpSpPr>
          <p:sp>
            <p:nvSpPr>
              <p:cNvPr id="186" name="Google Shape;186;p20"/>
              <p:cNvSpPr/>
              <p:nvPr/>
            </p:nvSpPr>
            <p:spPr>
              <a:xfrm rot="39023">
                <a:off x="1980366" y="814930"/>
                <a:ext cx="581437" cy="581437"/>
              </a:xfrm>
              <a:prstGeom prst="pie">
                <a:avLst>
                  <a:gd fmla="val 6190354" name="adj1"/>
                  <a:gd fmla="val 14996165" name="adj2"/>
                </a:avLst>
              </a:prstGeom>
              <a:solidFill>
                <a:schemeClr val="accent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rot="10800000">
                <a:off x="1980332" y="814963"/>
                <a:ext cx="581400" cy="581400"/>
              </a:xfrm>
              <a:prstGeom prst="pie">
                <a:avLst>
                  <a:gd fmla="val 4028252" name="adj1"/>
                  <a:gd fmla="val 17183677"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20"/>
          <p:cNvSpPr txBox="1"/>
          <p:nvPr/>
        </p:nvSpPr>
        <p:spPr>
          <a:xfrm>
            <a:off x="3299448" y="3432785"/>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Roboto"/>
                <a:ea typeface="Roboto"/>
                <a:cs typeface="Roboto"/>
                <a:sym typeface="Roboto"/>
              </a:rPr>
              <a:t>01 </a:t>
            </a:r>
            <a:endParaRPr b="1" sz="1600">
              <a:latin typeface="Roboto"/>
              <a:ea typeface="Roboto"/>
              <a:cs typeface="Roboto"/>
              <a:sym typeface="Roboto"/>
            </a:endParaRPr>
          </a:p>
        </p:txBody>
      </p:sp>
      <p:sp>
        <p:nvSpPr>
          <p:cNvPr id="189" name="Google Shape;189;p20"/>
          <p:cNvSpPr txBox="1"/>
          <p:nvPr/>
        </p:nvSpPr>
        <p:spPr>
          <a:xfrm>
            <a:off x="5205677" y="3403210"/>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Roboto"/>
                <a:ea typeface="Roboto"/>
                <a:cs typeface="Roboto"/>
                <a:sym typeface="Roboto"/>
              </a:rPr>
              <a:t>02 </a:t>
            </a:r>
            <a:endParaRPr b="1" sz="1600">
              <a:latin typeface="Roboto"/>
              <a:ea typeface="Roboto"/>
              <a:cs typeface="Roboto"/>
              <a:sym typeface="Roboto"/>
            </a:endParaRPr>
          </a:p>
        </p:txBody>
      </p:sp>
      <p:sp>
        <p:nvSpPr>
          <p:cNvPr id="190" name="Google Shape;190;p20"/>
          <p:cNvSpPr txBox="1"/>
          <p:nvPr/>
        </p:nvSpPr>
        <p:spPr>
          <a:xfrm>
            <a:off x="4241250" y="1812607"/>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Roboto"/>
                <a:ea typeface="Roboto"/>
                <a:cs typeface="Roboto"/>
                <a:sym typeface="Roboto"/>
              </a:rPr>
              <a:t>03 </a:t>
            </a:r>
            <a:endParaRPr b="1" sz="1600">
              <a:latin typeface="Roboto"/>
              <a:ea typeface="Roboto"/>
              <a:cs typeface="Roboto"/>
              <a:sym typeface="Roboto"/>
            </a:endParaRPr>
          </a:p>
        </p:txBody>
      </p:sp>
      <p:pic>
        <p:nvPicPr>
          <p:cNvPr id="191" name="Google Shape;191;p20"/>
          <p:cNvPicPr preferRelativeResize="0"/>
          <p:nvPr/>
        </p:nvPicPr>
        <p:blipFill>
          <a:blip r:embed="rId3">
            <a:alphaModFix/>
          </a:blip>
          <a:stretch>
            <a:fillRect/>
          </a:stretch>
        </p:blipFill>
        <p:spPr>
          <a:xfrm>
            <a:off x="6491475" y="726050"/>
            <a:ext cx="2560176" cy="2209751"/>
          </a:xfrm>
          <a:prstGeom prst="rect">
            <a:avLst/>
          </a:prstGeom>
          <a:noFill/>
          <a:ln>
            <a:noFill/>
          </a:ln>
          <a:effectLst>
            <a:outerShdw blurRad="157163" rotWithShape="0" algn="bl" dir="10800000" dist="85725">
              <a:srgbClr val="000000">
                <a:alpha val="50000"/>
              </a:srgbClr>
            </a:outerShdw>
          </a:effectLst>
        </p:spPr>
      </p:pic>
      <p:pic>
        <p:nvPicPr>
          <p:cNvPr id="192" name="Google Shape;192;p20"/>
          <p:cNvPicPr preferRelativeResize="0"/>
          <p:nvPr/>
        </p:nvPicPr>
        <p:blipFill rotWithShape="1">
          <a:blip r:embed="rId4">
            <a:alphaModFix/>
          </a:blip>
          <a:srcRect b="0" l="10977" r="16035" t="0"/>
          <a:stretch/>
        </p:blipFill>
        <p:spPr>
          <a:xfrm>
            <a:off x="76200" y="2079600"/>
            <a:ext cx="2419200" cy="2125475"/>
          </a:xfrm>
          <a:prstGeom prst="rect">
            <a:avLst/>
          </a:prstGeom>
          <a:noFill/>
          <a:ln>
            <a:noFill/>
          </a:ln>
          <a:effectLst>
            <a:outerShdw blurRad="142875" rotWithShape="0" algn="bl" dir="7620000" dist="133350">
              <a:srgbClr val="000000">
                <a:alpha val="50000"/>
              </a:srgbClr>
            </a:outerShdw>
          </a:effectLst>
        </p:spPr>
      </p:pic>
      <p:pic>
        <p:nvPicPr>
          <p:cNvPr id="193" name="Google Shape;193;p20"/>
          <p:cNvPicPr preferRelativeResize="0"/>
          <p:nvPr/>
        </p:nvPicPr>
        <p:blipFill>
          <a:blip r:embed="rId5">
            <a:alphaModFix/>
          </a:blip>
          <a:stretch>
            <a:fillRect/>
          </a:stretch>
        </p:blipFill>
        <p:spPr>
          <a:xfrm>
            <a:off x="6491475" y="3068900"/>
            <a:ext cx="2560175" cy="1933350"/>
          </a:xfrm>
          <a:prstGeom prst="rect">
            <a:avLst/>
          </a:prstGeom>
          <a:noFill/>
          <a:ln>
            <a:noFill/>
          </a:ln>
          <a:effectLst>
            <a:outerShdw blurRad="200025" rotWithShape="0" algn="bl" dir="8700000" dist="123825">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200"/>
                                        <p:tgtEl>
                                          <p:spTgt spid="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2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2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200"/>
                                        <p:tgtEl>
                                          <p:spTgt spid="192"/>
                                        </p:tgtEl>
                                      </p:cBhvr>
                                    </p:animEffect>
                                    <p:set>
                                      <p:cBhvr>
                                        <p:cTn dur="1" fill="hold">
                                          <p:stCondLst>
                                            <p:cond delay="200"/>
                                          </p:stCondLst>
                                        </p:cTn>
                                        <p:tgtEl>
                                          <p:spTgt spid="19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200"/>
                                        <p:tgtEl>
                                          <p:spTgt spid="193"/>
                                        </p:tgtEl>
                                      </p:cBhvr>
                                    </p:animEffect>
                                    <p:set>
                                      <p:cBhvr>
                                        <p:cTn dur="1" fill="hold">
                                          <p:stCondLst>
                                            <p:cond delay="200"/>
                                          </p:stCondLst>
                                        </p:cTn>
                                        <p:tgtEl>
                                          <p:spTgt spid="19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200"/>
                                        <p:tgtEl>
                                          <p:spTgt spid="191"/>
                                        </p:tgtEl>
                                      </p:cBhvr>
                                    </p:animEffect>
                                    <p:set>
                                      <p:cBhvr>
                                        <p:cTn dur="1" fill="hold">
                                          <p:stCondLst>
                                            <p:cond delay="200"/>
                                          </p:stCondLst>
                                        </p:cTn>
                                        <p:tgtEl>
                                          <p:spTgt spid="19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nvSpPr>
        <p:spPr>
          <a:xfrm>
            <a:off x="547038" y="1604875"/>
            <a:ext cx="4357200" cy="178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2400"/>
              </a:spcBef>
              <a:spcAft>
                <a:spcPts val="600"/>
              </a:spcAft>
              <a:buNone/>
            </a:pPr>
            <a:r>
              <a:rPr lang="en" sz="1500">
                <a:latin typeface="Roboto"/>
                <a:ea typeface="Roboto"/>
                <a:cs typeface="Roboto"/>
                <a:sym typeface="Roboto"/>
              </a:rPr>
              <a:t>The tangles are generated by recursively splitting and combining initial set of polygons, using </a:t>
            </a:r>
            <a:r>
              <a:rPr b="1" lang="en" sz="1500">
                <a:latin typeface="Roboto"/>
                <a:ea typeface="Roboto"/>
                <a:cs typeface="Roboto"/>
                <a:sym typeface="Roboto"/>
              </a:rPr>
              <a:t>group grammars</a:t>
            </a:r>
            <a:r>
              <a:rPr lang="en" sz="1500">
                <a:latin typeface="Roboto"/>
                <a:ea typeface="Roboto"/>
                <a:cs typeface="Roboto"/>
                <a:sym typeface="Roboto"/>
              </a:rPr>
              <a:t> that perform </a:t>
            </a:r>
            <a:r>
              <a:rPr b="1" lang="en" sz="1500">
                <a:latin typeface="Roboto"/>
                <a:ea typeface="Roboto"/>
                <a:cs typeface="Roboto"/>
                <a:sym typeface="Roboto"/>
              </a:rPr>
              <a:t>operations</a:t>
            </a:r>
            <a:r>
              <a:rPr lang="en" sz="1500">
                <a:latin typeface="Roboto"/>
                <a:ea typeface="Roboto"/>
                <a:cs typeface="Roboto"/>
                <a:sym typeface="Roboto"/>
              </a:rPr>
              <a:t> on the polygons. </a:t>
            </a:r>
            <a:endParaRPr/>
          </a:p>
        </p:txBody>
      </p:sp>
      <p:pic>
        <p:nvPicPr>
          <p:cNvPr id="199" name="Google Shape;199;p21"/>
          <p:cNvPicPr preferRelativeResize="0"/>
          <p:nvPr/>
        </p:nvPicPr>
        <p:blipFill rotWithShape="1">
          <a:blip r:embed="rId3">
            <a:alphaModFix/>
          </a:blip>
          <a:srcRect b="9599" l="16222" r="18336" t="13299"/>
          <a:stretch/>
        </p:blipFill>
        <p:spPr>
          <a:xfrm>
            <a:off x="5241450" y="923088"/>
            <a:ext cx="3360350" cy="3297325"/>
          </a:xfrm>
          <a:prstGeom prst="rect">
            <a:avLst/>
          </a:prstGeom>
          <a:noFill/>
          <a:ln>
            <a:noFill/>
          </a:ln>
        </p:spPr>
      </p:pic>
      <p:sp>
        <p:nvSpPr>
          <p:cNvPr id="200" name="Google Shape;200;p21"/>
          <p:cNvSpPr/>
          <p:nvPr/>
        </p:nvSpPr>
        <p:spPr>
          <a:xfrm>
            <a:off x="0" y="91950"/>
            <a:ext cx="9144000" cy="577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txBox="1"/>
          <p:nvPr/>
        </p:nvSpPr>
        <p:spPr>
          <a:xfrm>
            <a:off x="176300" y="112950"/>
            <a:ext cx="6425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Tangles / Zentangles / Mandalas</a:t>
            </a:r>
            <a:endParaRPr b="1" sz="25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2"/>
          <p:cNvSpPr/>
          <p:nvPr/>
        </p:nvSpPr>
        <p:spPr>
          <a:xfrm>
            <a:off x="0" y="396750"/>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txBox="1"/>
          <p:nvPr/>
        </p:nvSpPr>
        <p:spPr>
          <a:xfrm>
            <a:off x="176300" y="493950"/>
            <a:ext cx="32511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Shapes</a:t>
            </a:r>
            <a:endParaRPr b="1" sz="2500">
              <a:latin typeface="Lato"/>
              <a:ea typeface="Lato"/>
              <a:cs typeface="Lato"/>
              <a:sym typeface="Lato"/>
            </a:endParaRPr>
          </a:p>
        </p:txBody>
      </p:sp>
      <p:pic>
        <p:nvPicPr>
          <p:cNvPr id="208" name="Google Shape;208;p22"/>
          <p:cNvPicPr preferRelativeResize="0"/>
          <p:nvPr/>
        </p:nvPicPr>
        <p:blipFill>
          <a:blip r:embed="rId3">
            <a:alphaModFix/>
          </a:blip>
          <a:stretch>
            <a:fillRect/>
          </a:stretch>
        </p:blipFill>
        <p:spPr>
          <a:xfrm>
            <a:off x="3453200" y="4081300"/>
            <a:ext cx="2381250" cy="542925"/>
          </a:xfrm>
          <a:prstGeom prst="rect">
            <a:avLst/>
          </a:prstGeom>
          <a:noFill/>
          <a:ln>
            <a:noFill/>
          </a:ln>
        </p:spPr>
      </p:pic>
      <p:pic>
        <p:nvPicPr>
          <p:cNvPr id="209" name="Google Shape;209;p22"/>
          <p:cNvPicPr preferRelativeResize="0"/>
          <p:nvPr/>
        </p:nvPicPr>
        <p:blipFill>
          <a:blip r:embed="rId4">
            <a:alphaModFix/>
          </a:blip>
          <a:stretch>
            <a:fillRect/>
          </a:stretch>
        </p:blipFill>
        <p:spPr>
          <a:xfrm>
            <a:off x="1535906" y="1216099"/>
            <a:ext cx="6250550" cy="1855800"/>
          </a:xfrm>
          <a:prstGeom prst="rect">
            <a:avLst/>
          </a:prstGeom>
          <a:noFill/>
          <a:ln>
            <a:noFill/>
          </a:ln>
        </p:spPr>
      </p:pic>
      <p:sp>
        <p:nvSpPr>
          <p:cNvPr id="210" name="Google Shape;210;p22"/>
          <p:cNvSpPr txBox="1"/>
          <p:nvPr/>
        </p:nvSpPr>
        <p:spPr>
          <a:xfrm>
            <a:off x="3835450" y="3148100"/>
            <a:ext cx="16965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500">
                <a:latin typeface="Lato"/>
                <a:ea typeface="Lato"/>
                <a:cs typeface="Lato"/>
                <a:sym typeface="Lato"/>
              </a:rPr>
              <a:t>Geometric Shape</a:t>
            </a:r>
            <a:endParaRPr i="1" sz="1500">
              <a:latin typeface="Lato"/>
              <a:ea typeface="Lato"/>
              <a:cs typeface="Lato"/>
              <a:sym typeface="Lato"/>
            </a:endParaRPr>
          </a:p>
        </p:txBody>
      </p:sp>
      <p:sp>
        <p:nvSpPr>
          <p:cNvPr id="211" name="Google Shape;211;p22"/>
          <p:cNvSpPr txBox="1"/>
          <p:nvPr/>
        </p:nvSpPr>
        <p:spPr>
          <a:xfrm>
            <a:off x="3871775" y="4662575"/>
            <a:ext cx="16965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500">
                <a:latin typeface="Lato"/>
                <a:ea typeface="Lato"/>
                <a:cs typeface="Lato"/>
                <a:sym typeface="Lato"/>
              </a:rPr>
              <a:t>Grammar Shape</a:t>
            </a:r>
            <a:endParaRPr i="1" sz="15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3"/>
          <p:cNvSpPr/>
          <p:nvPr/>
        </p:nvSpPr>
        <p:spPr>
          <a:xfrm>
            <a:off x="0" y="396750"/>
            <a:ext cx="9144000" cy="67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txBox="1"/>
          <p:nvPr/>
        </p:nvSpPr>
        <p:spPr>
          <a:xfrm>
            <a:off x="176300" y="493950"/>
            <a:ext cx="40557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Scalable Vector Graphics</a:t>
            </a:r>
            <a:endParaRPr b="1" sz="2500">
              <a:latin typeface="Lato"/>
              <a:ea typeface="Lato"/>
              <a:cs typeface="Lato"/>
              <a:sym typeface="Lato"/>
            </a:endParaRPr>
          </a:p>
        </p:txBody>
      </p:sp>
      <p:pic>
        <p:nvPicPr>
          <p:cNvPr id="218" name="Google Shape;218;p23"/>
          <p:cNvPicPr preferRelativeResize="0"/>
          <p:nvPr/>
        </p:nvPicPr>
        <p:blipFill rotWithShape="1">
          <a:blip r:embed="rId3">
            <a:alphaModFix/>
          </a:blip>
          <a:srcRect b="8160" l="6931" r="10355" t="4464"/>
          <a:stretch/>
        </p:blipFill>
        <p:spPr>
          <a:xfrm>
            <a:off x="516225" y="1302650"/>
            <a:ext cx="4055776" cy="3291850"/>
          </a:xfrm>
          <a:prstGeom prst="rect">
            <a:avLst/>
          </a:prstGeom>
          <a:noFill/>
          <a:ln>
            <a:noFill/>
          </a:ln>
        </p:spPr>
      </p:pic>
      <p:pic>
        <p:nvPicPr>
          <p:cNvPr id="219" name="Google Shape;219;p23"/>
          <p:cNvPicPr preferRelativeResize="0"/>
          <p:nvPr/>
        </p:nvPicPr>
        <p:blipFill>
          <a:blip r:embed="rId4">
            <a:alphaModFix/>
          </a:blip>
          <a:stretch>
            <a:fillRect/>
          </a:stretch>
        </p:blipFill>
        <p:spPr>
          <a:xfrm>
            <a:off x="5055894" y="1441713"/>
            <a:ext cx="3114675" cy="3152775"/>
          </a:xfrm>
          <a:prstGeom prst="rect">
            <a:avLst/>
          </a:prstGeom>
          <a:noFill/>
          <a:ln>
            <a:noFill/>
          </a:ln>
        </p:spPr>
      </p:pic>
      <p:sp>
        <p:nvSpPr>
          <p:cNvPr id="220" name="Google Shape;220;p23"/>
          <p:cNvSpPr txBox="1"/>
          <p:nvPr/>
        </p:nvSpPr>
        <p:spPr>
          <a:xfrm>
            <a:off x="1706250" y="4594500"/>
            <a:ext cx="1472400" cy="39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t> Bézier path</a:t>
            </a:r>
            <a:endParaRPr i="1"/>
          </a:p>
        </p:txBody>
      </p:sp>
      <p:sp>
        <p:nvSpPr>
          <p:cNvPr id="221" name="Google Shape;221;p23"/>
          <p:cNvSpPr txBox="1"/>
          <p:nvPr/>
        </p:nvSpPr>
        <p:spPr>
          <a:xfrm>
            <a:off x="6402075" y="4518300"/>
            <a:ext cx="1472400" cy="39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t>Intersections</a:t>
            </a:r>
            <a:endParaRPr i="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p:nvPr/>
        </p:nvSpPr>
        <p:spPr>
          <a:xfrm>
            <a:off x="0" y="1681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txBox="1"/>
          <p:nvPr/>
        </p:nvSpPr>
        <p:spPr>
          <a:xfrm>
            <a:off x="176300" y="189150"/>
            <a:ext cx="15750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Grammar</a:t>
            </a:r>
            <a:endParaRPr b="1" sz="2500">
              <a:latin typeface="Lato"/>
              <a:ea typeface="Lato"/>
              <a:cs typeface="Lato"/>
              <a:sym typeface="Lato"/>
            </a:endParaRPr>
          </a:p>
        </p:txBody>
      </p:sp>
      <p:sp>
        <p:nvSpPr>
          <p:cNvPr id="228" name="Google Shape;228;p24"/>
          <p:cNvSpPr txBox="1"/>
          <p:nvPr/>
        </p:nvSpPr>
        <p:spPr>
          <a:xfrm>
            <a:off x="3217675" y="4672475"/>
            <a:ext cx="2594700" cy="30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500">
                <a:latin typeface="Lato"/>
                <a:ea typeface="Lato"/>
                <a:cs typeface="Lato"/>
                <a:sym typeface="Lato"/>
              </a:rPr>
              <a:t>General Production Rule </a:t>
            </a:r>
            <a:endParaRPr i="1" sz="1500">
              <a:latin typeface="Lato"/>
              <a:ea typeface="Lato"/>
              <a:cs typeface="Lato"/>
              <a:sym typeface="Lato"/>
            </a:endParaRPr>
          </a:p>
        </p:txBody>
      </p:sp>
      <p:pic>
        <p:nvPicPr>
          <p:cNvPr id="229" name="Google Shape;229;p24"/>
          <p:cNvPicPr preferRelativeResize="0"/>
          <p:nvPr/>
        </p:nvPicPr>
        <p:blipFill>
          <a:blip r:embed="rId3">
            <a:alphaModFix/>
          </a:blip>
          <a:stretch>
            <a:fillRect/>
          </a:stretch>
        </p:blipFill>
        <p:spPr>
          <a:xfrm>
            <a:off x="1221075" y="860621"/>
            <a:ext cx="2930655" cy="1556651"/>
          </a:xfrm>
          <a:prstGeom prst="rect">
            <a:avLst/>
          </a:prstGeom>
          <a:noFill/>
          <a:ln>
            <a:noFill/>
          </a:ln>
        </p:spPr>
      </p:pic>
      <p:pic>
        <p:nvPicPr>
          <p:cNvPr id="230" name="Google Shape;230;p24"/>
          <p:cNvPicPr preferRelativeResize="0"/>
          <p:nvPr/>
        </p:nvPicPr>
        <p:blipFill>
          <a:blip r:embed="rId4">
            <a:alphaModFix/>
          </a:blip>
          <a:stretch>
            <a:fillRect/>
          </a:stretch>
        </p:blipFill>
        <p:spPr>
          <a:xfrm>
            <a:off x="4658972" y="906102"/>
            <a:ext cx="2780528" cy="1618107"/>
          </a:xfrm>
          <a:prstGeom prst="rect">
            <a:avLst/>
          </a:prstGeom>
          <a:noFill/>
          <a:ln>
            <a:noFill/>
          </a:ln>
        </p:spPr>
      </p:pic>
      <p:pic>
        <p:nvPicPr>
          <p:cNvPr id="231" name="Google Shape;231;p24"/>
          <p:cNvPicPr preferRelativeResize="0"/>
          <p:nvPr/>
        </p:nvPicPr>
        <p:blipFill>
          <a:blip r:embed="rId5">
            <a:alphaModFix/>
          </a:blip>
          <a:stretch>
            <a:fillRect/>
          </a:stretch>
        </p:blipFill>
        <p:spPr>
          <a:xfrm>
            <a:off x="1172950" y="2495538"/>
            <a:ext cx="3088075" cy="1572025"/>
          </a:xfrm>
          <a:prstGeom prst="rect">
            <a:avLst/>
          </a:prstGeom>
          <a:noFill/>
          <a:ln>
            <a:noFill/>
          </a:ln>
        </p:spPr>
      </p:pic>
      <p:pic>
        <p:nvPicPr>
          <p:cNvPr id="232" name="Google Shape;232;p24"/>
          <p:cNvPicPr preferRelativeResize="0"/>
          <p:nvPr/>
        </p:nvPicPr>
        <p:blipFill rotWithShape="1">
          <a:blip r:embed="rId6">
            <a:alphaModFix/>
          </a:blip>
          <a:srcRect b="0" l="0" r="4671" t="0"/>
          <a:stretch/>
        </p:blipFill>
        <p:spPr>
          <a:xfrm>
            <a:off x="4506575" y="2495550"/>
            <a:ext cx="3349074" cy="1572025"/>
          </a:xfrm>
          <a:prstGeom prst="rect">
            <a:avLst/>
          </a:prstGeom>
          <a:noFill/>
          <a:ln>
            <a:noFill/>
          </a:ln>
        </p:spPr>
      </p:pic>
      <p:pic>
        <p:nvPicPr>
          <p:cNvPr id="233" name="Google Shape;233;p24"/>
          <p:cNvPicPr preferRelativeResize="0"/>
          <p:nvPr/>
        </p:nvPicPr>
        <p:blipFill>
          <a:blip r:embed="rId7">
            <a:alphaModFix/>
          </a:blip>
          <a:stretch>
            <a:fillRect/>
          </a:stretch>
        </p:blipFill>
        <p:spPr>
          <a:xfrm>
            <a:off x="1905550" y="4304100"/>
            <a:ext cx="5211600" cy="480000"/>
          </a:xfrm>
          <a:prstGeom prst="rect">
            <a:avLst/>
          </a:prstGeom>
          <a:noFill/>
          <a:ln>
            <a:noFill/>
          </a:ln>
        </p:spPr>
      </p:pic>
      <p:sp>
        <p:nvSpPr>
          <p:cNvPr id="234" name="Google Shape;234;p24"/>
          <p:cNvSpPr txBox="1"/>
          <p:nvPr/>
        </p:nvSpPr>
        <p:spPr>
          <a:xfrm>
            <a:off x="5120250" y="463350"/>
            <a:ext cx="3954900" cy="37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8"/>
              </a:rPr>
              <a:t>cg.tuwien.ac.at/research/publications/2015/Ilcik_2015_LAY/</a:t>
            </a:r>
            <a:endParaRPr/>
          </a:p>
        </p:txBody>
      </p:sp>
      <p:sp>
        <p:nvSpPr>
          <p:cNvPr id="235" name="Google Shape;235;p24"/>
          <p:cNvSpPr txBox="1"/>
          <p:nvPr/>
        </p:nvSpPr>
        <p:spPr>
          <a:xfrm>
            <a:off x="5042150" y="239550"/>
            <a:ext cx="4185300" cy="37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Layer-Based Procedural Design of Facades, 2015</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5"/>
          <p:cNvSpPr/>
          <p:nvPr/>
        </p:nvSpPr>
        <p:spPr>
          <a:xfrm>
            <a:off x="0" y="168150"/>
            <a:ext cx="9144000" cy="6744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txBox="1"/>
          <p:nvPr/>
        </p:nvSpPr>
        <p:spPr>
          <a:xfrm>
            <a:off x="176300" y="189150"/>
            <a:ext cx="15750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Lato"/>
                <a:ea typeface="Lato"/>
                <a:cs typeface="Lato"/>
                <a:sym typeface="Lato"/>
              </a:rPr>
              <a:t>JSONs</a:t>
            </a:r>
            <a:endParaRPr b="1" sz="2500">
              <a:latin typeface="Lato"/>
              <a:ea typeface="Lato"/>
              <a:cs typeface="Lato"/>
              <a:sym typeface="Lato"/>
            </a:endParaRPr>
          </a:p>
        </p:txBody>
      </p:sp>
      <p:pic>
        <p:nvPicPr>
          <p:cNvPr id="242" name="Google Shape;242;p25"/>
          <p:cNvPicPr preferRelativeResize="0"/>
          <p:nvPr/>
        </p:nvPicPr>
        <p:blipFill>
          <a:blip r:embed="rId3">
            <a:alphaModFix/>
          </a:blip>
          <a:stretch>
            <a:fillRect/>
          </a:stretch>
        </p:blipFill>
        <p:spPr>
          <a:xfrm>
            <a:off x="152400" y="994950"/>
            <a:ext cx="5494200" cy="3945225"/>
          </a:xfrm>
          <a:prstGeom prst="rect">
            <a:avLst/>
          </a:prstGeom>
          <a:noFill/>
          <a:ln>
            <a:noFill/>
          </a:ln>
        </p:spPr>
      </p:pic>
      <p:sp>
        <p:nvSpPr>
          <p:cNvPr id="243" name="Google Shape;243;p25"/>
          <p:cNvSpPr/>
          <p:nvPr/>
        </p:nvSpPr>
        <p:spPr>
          <a:xfrm>
            <a:off x="2410500" y="1690175"/>
            <a:ext cx="12435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txBox="1"/>
          <p:nvPr/>
        </p:nvSpPr>
        <p:spPr>
          <a:xfrm>
            <a:off x="5906575" y="2466263"/>
            <a:ext cx="3000000" cy="100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en">
                <a:latin typeface="Raleway Thin"/>
                <a:ea typeface="Raleway Thin"/>
                <a:cs typeface="Raleway Thin"/>
                <a:sym typeface="Raleway Thin"/>
              </a:rPr>
              <a:t>The grammar here is </a:t>
            </a:r>
            <a:r>
              <a:rPr lang="en">
                <a:latin typeface="Raleway Thin"/>
                <a:ea typeface="Raleway Thin"/>
                <a:cs typeface="Raleway Thin"/>
                <a:sym typeface="Raleway Thin"/>
              </a:rPr>
              <a:t>initializing</a:t>
            </a:r>
            <a:r>
              <a:rPr lang="en">
                <a:latin typeface="Raleway Thin"/>
                <a:ea typeface="Raleway Thin"/>
                <a:cs typeface="Raleway Thin"/>
                <a:sym typeface="Raleway Thin"/>
              </a:rPr>
              <a:t> a </a:t>
            </a:r>
            <a:r>
              <a:rPr lang="en">
                <a:latin typeface="Raleway Thin"/>
                <a:ea typeface="Raleway Thin"/>
                <a:cs typeface="Raleway Thin"/>
                <a:sym typeface="Raleway Thin"/>
              </a:rPr>
              <a:t>square</a:t>
            </a:r>
            <a:r>
              <a:rPr lang="en">
                <a:latin typeface="Raleway Thin"/>
                <a:ea typeface="Raleway Thin"/>
                <a:cs typeface="Raleway Thin"/>
                <a:sym typeface="Raleway Thin"/>
              </a:rPr>
              <a:t> and performing the split operation on the square!</a:t>
            </a:r>
            <a:endParaRPr/>
          </a:p>
        </p:txBody>
      </p:sp>
      <p:sp>
        <p:nvSpPr>
          <p:cNvPr id="245" name="Google Shape;245;p25"/>
          <p:cNvSpPr/>
          <p:nvPr/>
        </p:nvSpPr>
        <p:spPr>
          <a:xfrm>
            <a:off x="2410500" y="3425200"/>
            <a:ext cx="12435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a:off x="2960225" y="3662375"/>
            <a:ext cx="18996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a:off x="2960225" y="3973175"/>
            <a:ext cx="16830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a:off x="2349575" y="4210375"/>
            <a:ext cx="8523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a:off x="2567900" y="4447575"/>
            <a:ext cx="1528800" cy="3108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